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5143500" cx="9144000"/>
  <p:notesSz cx="6858000" cy="9144000"/>
  <p:embeddedFontLst>
    <p:embeddedFont>
      <p:font typeface="Quicksand"/>
      <p:regular r:id="rId13"/>
      <p:bold r:id="rId14"/>
    </p:embeddedFont>
    <p:embeddedFont>
      <p:font typeface="Quicksand Light"/>
      <p:regular r:id="rId15"/>
      <p:bold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7" roundtripDataSignature="AMtx7mgnNwPcPOP/XutZxTUdA32+eJ+GM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font" Target="fonts/Quicksand-regular.fntdata"/><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QuicksandLight-regular.fntdata"/><Relationship Id="rId14" Type="http://schemas.openxmlformats.org/officeDocument/2006/relationships/font" Target="fonts/Quicksand-bold.fntdata"/><Relationship Id="rId17" Type="http://customschemas.google.com/relationships/presentationmetadata" Target="metadata"/><Relationship Id="rId16" Type="http://schemas.openxmlformats.org/officeDocument/2006/relationships/font" Target="fonts/QuicksandLight-bold.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vectors/graphic-smiley-emoticon-cool-3731034/"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 name="Shape 24"/>
        <p:cNvGrpSpPr/>
        <p:nvPr/>
      </p:nvGrpSpPr>
      <p:grpSpPr>
        <a:xfrm>
          <a:off x="0" y="0"/>
          <a:ext cx="0" cy="0"/>
          <a:chOff x="0" y="0"/>
          <a:chExt cx="0" cy="0"/>
        </a:xfrm>
      </p:grpSpPr>
      <p:sp>
        <p:nvSpPr>
          <p:cNvPr id="25" name="Google Shape;25;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 name="Google Shape;2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100"/>
              <a:buNone/>
            </a:pPr>
            <a:r>
              <a:rPr lang="en-GB" sz="1000"/>
              <a:t>Teacher notes:  Pixabay copyright free image:</a:t>
            </a:r>
            <a:r>
              <a:rPr lang="en-GB" sz="1000"/>
              <a:t>https://pixabay.com/vectors/sustainability-icons-icons-set-5924492/</a:t>
            </a:r>
            <a:endParaRPr sz="10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 name="Shape 32"/>
        <p:cNvGrpSpPr/>
        <p:nvPr/>
      </p:nvGrpSpPr>
      <p:grpSpPr>
        <a:xfrm>
          <a:off x="0" y="0"/>
          <a:ext cx="0" cy="0"/>
          <a:chOff x="0" y="0"/>
          <a:chExt cx="0" cy="0"/>
        </a:xfrm>
      </p:grpSpPr>
      <p:sp>
        <p:nvSpPr>
          <p:cNvPr id="33" name="Google Shape;33;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 name="Google Shape;34;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 name="Shape 39"/>
        <p:cNvGrpSpPr/>
        <p:nvPr/>
      </p:nvGrpSpPr>
      <p:grpSpPr>
        <a:xfrm>
          <a:off x="0" y="0"/>
          <a:ext cx="0" cy="0"/>
          <a:chOff x="0" y="0"/>
          <a:chExt cx="0" cy="0"/>
        </a:xfrm>
      </p:grpSpPr>
      <p:sp>
        <p:nvSpPr>
          <p:cNvPr id="40" name="Google Shape;40;gdb83d23feb_1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 name="Google Shape;41;gdb83d23feb_1_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a:t>
            </a:r>
            <a:r>
              <a:rPr lang="en-GB" sz="1000" u="sng">
                <a:solidFill>
                  <a:schemeClr val="hlink"/>
                </a:solidFill>
                <a:hlinkClick r:id="rId2"/>
              </a:rPr>
              <a:t>https://pixabay.com/vectors/graphic-smiley-emoticon-cool-3731034/</a:t>
            </a:r>
            <a:r>
              <a:rPr lang="en-GB" sz="1000"/>
              <a:t> </a:t>
            </a:r>
            <a:endParaRPr sz="10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gfcd58bb371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 name="Google Shape;50;gfcd58bb371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If you had enough space in your classroom or department your circuits should be still connected.  However, it would be as well to reflash the program so that the students can be reassured that they are starting with the correct Monks Makes program.</a:t>
            </a:r>
            <a:endParaRPr sz="10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 name="Google Shape;6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The students have looked at the program as a whole prior to this lesson but need a reminder before proceeding with the code conversation..</a:t>
            </a:r>
            <a:endParaRPr sz="10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f9e5e96f4c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 name="Google Shape;68;gf9e5e96f4c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The students have looked at the program as a whole prior to this lesson but need a reminder before proceeding with the code conversation..</a:t>
            </a:r>
            <a:endParaRPr sz="10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f9e5e96f4c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6" name="Google Shape;76;gf9e5e96f4c_0_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We’ve included the Carl Sagan quote to encourage the students to repurpose and adjust code as a way of freeing them up to be more creative in their attempts.  Carl Sagan was an American scientist,astronomer, professor and tv presenter from the late 20th century. https://www.nationalgeographic.com/science/article/140316-carl-sagan-science-galaxies-space</a:t>
            </a:r>
            <a:endParaRPr sz="10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f1676af992_1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5" name="Google Shape;85;gf1676af992_1_8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000"/>
              <a:t>Teacher notes:  </a:t>
            </a:r>
            <a:r>
              <a:rPr lang="en-GB" sz="1000"/>
              <a:t>https://pixabay.com/vectors/crossword-puzzle-game-thinking-146860/</a:t>
            </a:r>
            <a:endParaRPr sz="10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3">
    <p:spTree>
      <p:nvGrpSpPr>
        <p:cNvPr id="10" name="Shape 10"/>
        <p:cNvGrpSpPr/>
        <p:nvPr/>
      </p:nvGrpSpPr>
      <p:grpSpPr>
        <a:xfrm>
          <a:off x="0" y="0"/>
          <a:ext cx="0" cy="0"/>
          <a:chOff x="0" y="0"/>
          <a:chExt cx="0" cy="0"/>
        </a:xfrm>
      </p:grpSpPr>
      <p:sp>
        <p:nvSpPr>
          <p:cNvPr id="11" name="Google Shape;11;p22"/>
          <p:cNvSpPr txBox="1"/>
          <p:nvPr>
            <p:ph type="title"/>
          </p:nvPr>
        </p:nvSpPr>
        <p:spPr>
          <a:xfrm>
            <a:off x="90350" y="470725"/>
            <a:ext cx="8095800" cy="2034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sz="5800">
                <a:solidFill>
                  <a:srgbClr val="666666"/>
                </a:solidFill>
              </a:defRPr>
            </a:lvl1pPr>
            <a:lvl2pPr lvl="1" algn="l">
              <a:lnSpc>
                <a:spcPct val="100000"/>
              </a:lnSpc>
              <a:spcBef>
                <a:spcPts val="0"/>
              </a:spcBef>
              <a:spcAft>
                <a:spcPts val="0"/>
              </a:spcAft>
              <a:buSzPts val="2800"/>
              <a:buNone/>
              <a:defRPr>
                <a:solidFill>
                  <a:srgbClr val="666666"/>
                </a:solidFill>
              </a:defRPr>
            </a:lvl2pPr>
            <a:lvl3pPr lvl="2" algn="l">
              <a:lnSpc>
                <a:spcPct val="100000"/>
              </a:lnSpc>
              <a:spcBef>
                <a:spcPts val="0"/>
              </a:spcBef>
              <a:spcAft>
                <a:spcPts val="0"/>
              </a:spcAft>
              <a:buSzPts val="2800"/>
              <a:buNone/>
              <a:defRPr>
                <a:solidFill>
                  <a:srgbClr val="666666"/>
                </a:solidFill>
              </a:defRPr>
            </a:lvl3pPr>
            <a:lvl4pPr lvl="3" algn="l">
              <a:lnSpc>
                <a:spcPct val="100000"/>
              </a:lnSpc>
              <a:spcBef>
                <a:spcPts val="0"/>
              </a:spcBef>
              <a:spcAft>
                <a:spcPts val="0"/>
              </a:spcAft>
              <a:buSzPts val="2800"/>
              <a:buNone/>
              <a:defRPr>
                <a:solidFill>
                  <a:srgbClr val="666666"/>
                </a:solidFill>
              </a:defRPr>
            </a:lvl4pPr>
            <a:lvl5pPr lvl="4" algn="l">
              <a:lnSpc>
                <a:spcPct val="100000"/>
              </a:lnSpc>
              <a:spcBef>
                <a:spcPts val="0"/>
              </a:spcBef>
              <a:spcAft>
                <a:spcPts val="0"/>
              </a:spcAft>
              <a:buSzPts val="2800"/>
              <a:buNone/>
              <a:defRPr>
                <a:solidFill>
                  <a:srgbClr val="666666"/>
                </a:solidFill>
              </a:defRPr>
            </a:lvl5pPr>
            <a:lvl6pPr lvl="5" algn="l">
              <a:lnSpc>
                <a:spcPct val="100000"/>
              </a:lnSpc>
              <a:spcBef>
                <a:spcPts val="0"/>
              </a:spcBef>
              <a:spcAft>
                <a:spcPts val="0"/>
              </a:spcAft>
              <a:buSzPts val="2800"/>
              <a:buNone/>
              <a:defRPr>
                <a:solidFill>
                  <a:srgbClr val="666666"/>
                </a:solidFill>
              </a:defRPr>
            </a:lvl6pPr>
            <a:lvl7pPr lvl="6" algn="l">
              <a:lnSpc>
                <a:spcPct val="100000"/>
              </a:lnSpc>
              <a:spcBef>
                <a:spcPts val="0"/>
              </a:spcBef>
              <a:spcAft>
                <a:spcPts val="0"/>
              </a:spcAft>
              <a:buSzPts val="2800"/>
              <a:buNone/>
              <a:defRPr>
                <a:solidFill>
                  <a:srgbClr val="666666"/>
                </a:solidFill>
              </a:defRPr>
            </a:lvl7pPr>
            <a:lvl8pPr lvl="7" algn="l">
              <a:lnSpc>
                <a:spcPct val="100000"/>
              </a:lnSpc>
              <a:spcBef>
                <a:spcPts val="0"/>
              </a:spcBef>
              <a:spcAft>
                <a:spcPts val="0"/>
              </a:spcAft>
              <a:buSzPts val="2800"/>
              <a:buNone/>
              <a:defRPr>
                <a:solidFill>
                  <a:srgbClr val="666666"/>
                </a:solidFill>
              </a:defRPr>
            </a:lvl8pPr>
            <a:lvl9pPr lvl="8" algn="l">
              <a:lnSpc>
                <a:spcPct val="100000"/>
              </a:lnSpc>
              <a:spcBef>
                <a:spcPts val="0"/>
              </a:spcBef>
              <a:spcAft>
                <a:spcPts val="0"/>
              </a:spcAft>
              <a:buSzPts val="2800"/>
              <a:buNone/>
              <a:defRPr>
                <a:solidFill>
                  <a:srgbClr val="666666"/>
                </a:solidFill>
              </a:defRPr>
            </a:lvl9pPr>
          </a:lstStyle>
          <a:p/>
        </p:txBody>
      </p:sp>
      <p:sp>
        <p:nvSpPr>
          <p:cNvPr id="12" name="Google Shape;12;p22"/>
          <p:cNvSpPr txBox="1"/>
          <p:nvPr>
            <p:ph idx="1" type="subTitle"/>
          </p:nvPr>
        </p:nvSpPr>
        <p:spPr>
          <a:xfrm>
            <a:off x="532725" y="2665400"/>
            <a:ext cx="8095800" cy="7311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800"/>
              <a:buNone/>
              <a:defRPr>
                <a:solidFill>
                  <a:srgbClr val="434343"/>
                </a:solidFill>
              </a:defRPr>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13" name="Google Shape;13;p22"/>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1pPr>
            <a:lvl2pPr indent="0" lvl="1"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2pPr>
            <a:lvl3pPr indent="0" lvl="2"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3pPr>
            <a:lvl4pPr indent="0" lvl="3"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4pPr>
            <a:lvl5pPr indent="0" lvl="4"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5pPr>
            <a:lvl6pPr indent="0" lvl="5"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6pPr>
            <a:lvl7pPr indent="0" lvl="6"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7pPr>
            <a:lvl8pPr indent="0" lvl="7"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8pPr>
            <a:lvl9pPr indent="0" lvl="8" marL="0" marR="0" algn="r">
              <a:lnSpc>
                <a:spcPct val="100000"/>
              </a:lnSpc>
              <a:spcBef>
                <a:spcPts val="0"/>
              </a:spcBef>
              <a:spcAft>
                <a:spcPts val="0"/>
              </a:spcAft>
              <a:buClr>
                <a:srgbClr val="000000"/>
              </a:buClr>
              <a:buSzPts val="800"/>
              <a:buFont typeface="Arial"/>
              <a:buNone/>
              <a:defRPr b="0" i="0" sz="1300" u="none" cap="none" strike="noStrike">
                <a:solidFill>
                  <a:srgbClr val="666666"/>
                </a:solidFill>
                <a:latin typeface="Quicksand"/>
                <a:ea typeface="Quicksand"/>
                <a:cs typeface="Quicksand"/>
                <a:sym typeface="Quicksand"/>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ives / Questions / Lists">
  <p:cSld name="TITLE_4_1_1_1_2">
    <p:spTree>
      <p:nvGrpSpPr>
        <p:cNvPr id="14" name="Shape 14"/>
        <p:cNvGrpSpPr/>
        <p:nvPr/>
      </p:nvGrpSpPr>
      <p:grpSpPr>
        <a:xfrm>
          <a:off x="0" y="0"/>
          <a:ext cx="0" cy="0"/>
          <a:chOff x="0" y="0"/>
          <a:chExt cx="0" cy="0"/>
        </a:xfrm>
      </p:grpSpPr>
      <p:sp>
        <p:nvSpPr>
          <p:cNvPr id="15" name="Google Shape;15;p23"/>
          <p:cNvSpPr txBox="1"/>
          <p:nvPr>
            <p:ph idx="1" type="body"/>
          </p:nvPr>
        </p:nvSpPr>
        <p:spPr>
          <a:xfrm>
            <a:off x="310900" y="1017725"/>
            <a:ext cx="8522100" cy="38115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16" name="Google Shape;16;p23"/>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sz="20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7" name="Google Shape;17;p23"/>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or Images side by side">
  <p:cSld name="TITLE_4_1_1_1_3_1_1_1">
    <p:spTree>
      <p:nvGrpSpPr>
        <p:cNvPr id="18" name="Shape 18"/>
        <p:cNvGrpSpPr/>
        <p:nvPr/>
      </p:nvGrpSpPr>
      <p:grpSpPr>
        <a:xfrm>
          <a:off x="0" y="0"/>
          <a:ext cx="0" cy="0"/>
          <a:chOff x="0" y="0"/>
          <a:chExt cx="0" cy="0"/>
        </a:xfrm>
      </p:grpSpPr>
      <p:sp>
        <p:nvSpPr>
          <p:cNvPr id="19" name="Google Shape;19;p24"/>
          <p:cNvSpPr txBox="1"/>
          <p:nvPr>
            <p:ph idx="1" type="body"/>
          </p:nvPr>
        </p:nvSpPr>
        <p:spPr>
          <a:xfrm>
            <a:off x="310900" y="1170124"/>
            <a:ext cx="4096500" cy="36591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20" name="Google Shape;20;p24"/>
          <p:cNvSpPr txBox="1"/>
          <p:nvPr>
            <p:ph type="title"/>
          </p:nvPr>
        </p:nvSpPr>
        <p:spPr>
          <a:xfrm>
            <a:off x="310900" y="319600"/>
            <a:ext cx="8521200" cy="698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sz="24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1" name="Google Shape;21;p24"/>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
        <p:nvSpPr>
          <p:cNvPr id="22" name="Google Shape;22;p24"/>
          <p:cNvSpPr txBox="1"/>
          <p:nvPr>
            <p:ph idx="2" type="body"/>
          </p:nvPr>
        </p:nvSpPr>
        <p:spPr>
          <a:xfrm>
            <a:off x="4736600" y="1170100"/>
            <a:ext cx="4096500" cy="36591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Arial"/>
              <a:buChar char="●"/>
              <a:defRPr>
                <a:latin typeface="Arial"/>
                <a:ea typeface="Arial"/>
                <a:cs typeface="Arial"/>
                <a:sym typeface="Arial"/>
              </a:defRPr>
            </a:lvl1pPr>
            <a:lvl2pPr indent="-317500" lvl="1" marL="914400" algn="l">
              <a:lnSpc>
                <a:spcPct val="115000"/>
              </a:lnSpc>
              <a:spcBef>
                <a:spcPts val="1600"/>
              </a:spcBef>
              <a:spcAft>
                <a:spcPts val="0"/>
              </a:spcAft>
              <a:buSzPts val="1400"/>
              <a:buFont typeface="Arial"/>
              <a:buChar char="○"/>
              <a:defRPr>
                <a:latin typeface="Arial"/>
                <a:ea typeface="Arial"/>
                <a:cs typeface="Arial"/>
                <a:sym typeface="Arial"/>
              </a:defRPr>
            </a:lvl2pPr>
            <a:lvl3pPr indent="-317500" lvl="2" marL="1371600" algn="l">
              <a:lnSpc>
                <a:spcPct val="115000"/>
              </a:lnSpc>
              <a:spcBef>
                <a:spcPts val="1600"/>
              </a:spcBef>
              <a:spcAft>
                <a:spcPts val="0"/>
              </a:spcAft>
              <a:buSzPts val="1400"/>
              <a:buFont typeface="Arial"/>
              <a:buChar char="■"/>
              <a:defRPr>
                <a:latin typeface="Arial"/>
                <a:ea typeface="Arial"/>
                <a:cs typeface="Arial"/>
                <a:sym typeface="Arial"/>
              </a:defRPr>
            </a:lvl3pPr>
            <a:lvl4pPr indent="-317500" lvl="3" marL="1828800" algn="l">
              <a:lnSpc>
                <a:spcPct val="115000"/>
              </a:lnSpc>
              <a:spcBef>
                <a:spcPts val="1600"/>
              </a:spcBef>
              <a:spcAft>
                <a:spcPts val="0"/>
              </a:spcAft>
              <a:buSzPts val="1400"/>
              <a:buFont typeface="Arial"/>
              <a:buChar char="●"/>
              <a:defRPr>
                <a:latin typeface="Arial"/>
                <a:ea typeface="Arial"/>
                <a:cs typeface="Arial"/>
                <a:sym typeface="Arial"/>
              </a:defRPr>
            </a:lvl4pPr>
            <a:lvl5pPr indent="-317500" lvl="4" marL="2286000" algn="l">
              <a:lnSpc>
                <a:spcPct val="115000"/>
              </a:lnSpc>
              <a:spcBef>
                <a:spcPts val="1600"/>
              </a:spcBef>
              <a:spcAft>
                <a:spcPts val="0"/>
              </a:spcAft>
              <a:buSzPts val="1400"/>
              <a:buFont typeface="Arial"/>
              <a:buChar char="○"/>
              <a:defRPr>
                <a:latin typeface="Arial"/>
                <a:ea typeface="Arial"/>
                <a:cs typeface="Arial"/>
                <a:sym typeface="Arial"/>
              </a:defRPr>
            </a:lvl5pPr>
            <a:lvl6pPr indent="-317500" lvl="5" marL="2743200" algn="l">
              <a:lnSpc>
                <a:spcPct val="115000"/>
              </a:lnSpc>
              <a:spcBef>
                <a:spcPts val="1600"/>
              </a:spcBef>
              <a:spcAft>
                <a:spcPts val="0"/>
              </a:spcAft>
              <a:buSzPts val="1400"/>
              <a:buFont typeface="Arial"/>
              <a:buChar char="■"/>
              <a:defRPr>
                <a:latin typeface="Arial"/>
                <a:ea typeface="Arial"/>
                <a:cs typeface="Arial"/>
                <a:sym typeface="Arial"/>
              </a:defRPr>
            </a:lvl6pPr>
            <a:lvl7pPr indent="-317500" lvl="6" marL="3200400" algn="l">
              <a:lnSpc>
                <a:spcPct val="115000"/>
              </a:lnSpc>
              <a:spcBef>
                <a:spcPts val="1600"/>
              </a:spcBef>
              <a:spcAft>
                <a:spcPts val="0"/>
              </a:spcAft>
              <a:buSzPts val="1400"/>
              <a:buFont typeface="Arial"/>
              <a:buChar char="●"/>
              <a:defRPr>
                <a:latin typeface="Arial"/>
                <a:ea typeface="Arial"/>
                <a:cs typeface="Arial"/>
                <a:sym typeface="Arial"/>
              </a:defRPr>
            </a:lvl7pPr>
            <a:lvl8pPr indent="-317500" lvl="7" marL="3657600" algn="l">
              <a:lnSpc>
                <a:spcPct val="115000"/>
              </a:lnSpc>
              <a:spcBef>
                <a:spcPts val="1600"/>
              </a:spcBef>
              <a:spcAft>
                <a:spcPts val="0"/>
              </a:spcAft>
              <a:buSzPts val="1400"/>
              <a:buFont typeface="Arial"/>
              <a:buChar char="○"/>
              <a:defRPr>
                <a:latin typeface="Arial"/>
                <a:ea typeface="Arial"/>
                <a:cs typeface="Arial"/>
                <a:sym typeface="Arial"/>
              </a:defRPr>
            </a:lvl8pPr>
            <a:lvl9pPr indent="-317500" lvl="8" marL="4114800" algn="l">
              <a:lnSpc>
                <a:spcPct val="115000"/>
              </a:lnSpc>
              <a:spcBef>
                <a:spcPts val="1600"/>
              </a:spcBef>
              <a:spcAft>
                <a:spcPts val="1600"/>
              </a:spcAft>
              <a:buSzPts val="1400"/>
              <a:buFont typeface="Arial"/>
              <a:buChar char="■"/>
              <a:defRPr>
                <a:latin typeface="Arial"/>
                <a:ea typeface="Arial"/>
                <a:cs typeface="Arial"/>
                <a:sym typeface="Arial"/>
              </a:defRPr>
            </a:lvl9pPr>
          </a:lstStyle>
          <a:p/>
        </p:txBody>
      </p:sp>
      <p:sp>
        <p:nvSpPr>
          <p:cNvPr id="23" name="Google Shape;23;p24"/>
          <p:cNvSpPr txBox="1"/>
          <p:nvPr>
            <p:ph idx="3" type="subTitle"/>
          </p:nvPr>
        </p:nvSpPr>
        <p:spPr>
          <a:xfrm>
            <a:off x="0" y="0"/>
            <a:ext cx="3564900" cy="314100"/>
          </a:xfrm>
          <a:prstGeom prst="rect">
            <a:avLst/>
          </a:prstGeom>
          <a:noFill/>
          <a:ln>
            <a:noFill/>
          </a:ln>
        </p:spPr>
        <p:txBody>
          <a:bodyPr anchorCtr="0" anchor="ctr" bIns="91425" lIns="91425" spcFirstLastPara="1" rIns="0" wrap="square" tIns="91425">
            <a:noAutofit/>
          </a:bodyPr>
          <a:lstStyle>
            <a:lvl1pPr lvl="0" algn="l">
              <a:lnSpc>
                <a:spcPct val="100000"/>
              </a:lnSpc>
              <a:spcBef>
                <a:spcPts val="0"/>
              </a:spcBef>
              <a:spcAft>
                <a:spcPts val="0"/>
              </a:spcAft>
              <a:buSzPts val="1800"/>
              <a:buNone/>
              <a:defRPr b="1" sz="1400">
                <a:latin typeface="Arial"/>
                <a:ea typeface="Arial"/>
                <a:cs typeface="Arial"/>
                <a:sym typeface="Arial"/>
              </a:defRPr>
            </a:lvl1pPr>
            <a:lvl2pPr lvl="1" algn="l">
              <a:lnSpc>
                <a:spcPct val="115000"/>
              </a:lnSpc>
              <a:spcBef>
                <a:spcPts val="0"/>
              </a:spcBef>
              <a:spcAft>
                <a:spcPts val="0"/>
              </a:spcAft>
              <a:buSzPts val="1400"/>
              <a:buNone/>
              <a:defRPr sz="1400">
                <a:latin typeface="Arial"/>
                <a:ea typeface="Arial"/>
                <a:cs typeface="Arial"/>
                <a:sym typeface="Arial"/>
              </a:defRPr>
            </a:lvl2pPr>
            <a:lvl3pPr lvl="2" algn="l">
              <a:lnSpc>
                <a:spcPct val="115000"/>
              </a:lnSpc>
              <a:spcBef>
                <a:spcPts val="1600"/>
              </a:spcBef>
              <a:spcAft>
                <a:spcPts val="0"/>
              </a:spcAft>
              <a:buSzPts val="1400"/>
              <a:buNone/>
              <a:defRPr sz="1400">
                <a:latin typeface="Arial"/>
                <a:ea typeface="Arial"/>
                <a:cs typeface="Arial"/>
                <a:sym typeface="Arial"/>
              </a:defRPr>
            </a:lvl3pPr>
            <a:lvl4pPr lvl="3" algn="l">
              <a:lnSpc>
                <a:spcPct val="115000"/>
              </a:lnSpc>
              <a:spcBef>
                <a:spcPts val="1600"/>
              </a:spcBef>
              <a:spcAft>
                <a:spcPts val="0"/>
              </a:spcAft>
              <a:buSzPts val="1400"/>
              <a:buNone/>
              <a:defRPr sz="1400">
                <a:latin typeface="Arial"/>
                <a:ea typeface="Arial"/>
                <a:cs typeface="Arial"/>
                <a:sym typeface="Arial"/>
              </a:defRPr>
            </a:lvl4pPr>
            <a:lvl5pPr lvl="4" algn="l">
              <a:lnSpc>
                <a:spcPct val="115000"/>
              </a:lnSpc>
              <a:spcBef>
                <a:spcPts val="1600"/>
              </a:spcBef>
              <a:spcAft>
                <a:spcPts val="0"/>
              </a:spcAft>
              <a:buSzPts val="1400"/>
              <a:buNone/>
              <a:defRPr sz="1400">
                <a:latin typeface="Arial"/>
                <a:ea typeface="Arial"/>
                <a:cs typeface="Arial"/>
                <a:sym typeface="Arial"/>
              </a:defRPr>
            </a:lvl5pPr>
            <a:lvl6pPr lvl="5" algn="l">
              <a:lnSpc>
                <a:spcPct val="115000"/>
              </a:lnSpc>
              <a:spcBef>
                <a:spcPts val="1600"/>
              </a:spcBef>
              <a:spcAft>
                <a:spcPts val="0"/>
              </a:spcAft>
              <a:buSzPts val="1400"/>
              <a:buNone/>
              <a:defRPr sz="1400">
                <a:latin typeface="Arial"/>
                <a:ea typeface="Arial"/>
                <a:cs typeface="Arial"/>
                <a:sym typeface="Arial"/>
              </a:defRPr>
            </a:lvl6pPr>
            <a:lvl7pPr lvl="6" algn="l">
              <a:lnSpc>
                <a:spcPct val="115000"/>
              </a:lnSpc>
              <a:spcBef>
                <a:spcPts val="1600"/>
              </a:spcBef>
              <a:spcAft>
                <a:spcPts val="0"/>
              </a:spcAft>
              <a:buSzPts val="1400"/>
              <a:buNone/>
              <a:defRPr sz="1400">
                <a:latin typeface="Arial"/>
                <a:ea typeface="Arial"/>
                <a:cs typeface="Arial"/>
                <a:sym typeface="Arial"/>
              </a:defRPr>
            </a:lvl7pPr>
            <a:lvl8pPr lvl="7" algn="l">
              <a:lnSpc>
                <a:spcPct val="115000"/>
              </a:lnSpc>
              <a:spcBef>
                <a:spcPts val="1600"/>
              </a:spcBef>
              <a:spcAft>
                <a:spcPts val="0"/>
              </a:spcAft>
              <a:buSzPts val="1400"/>
              <a:buNone/>
              <a:defRPr sz="1400">
                <a:latin typeface="Arial"/>
                <a:ea typeface="Arial"/>
                <a:cs typeface="Arial"/>
                <a:sym typeface="Arial"/>
              </a:defRPr>
            </a:lvl8pPr>
            <a:lvl9pPr lvl="8" algn="l">
              <a:lnSpc>
                <a:spcPct val="115000"/>
              </a:lnSpc>
              <a:spcBef>
                <a:spcPts val="1600"/>
              </a:spcBef>
              <a:spcAft>
                <a:spcPts val="1600"/>
              </a:spcAft>
              <a:buSzPts val="1400"/>
              <a:buNone/>
              <a:defRPr sz="1400">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3F3F3"/>
        </a:solidFill>
      </p:bgPr>
    </p:bg>
    <p:spTree>
      <p:nvGrpSpPr>
        <p:cNvPr id="5" name="Shape 5"/>
        <p:cNvGrpSpPr/>
        <p:nvPr/>
      </p:nvGrpSpPr>
      <p:grpSpPr>
        <a:xfrm>
          <a:off x="0" y="0"/>
          <a:ext cx="0" cy="0"/>
          <a:chOff x="0" y="0"/>
          <a:chExt cx="0" cy="0"/>
        </a:xfrm>
      </p:grpSpPr>
      <p:sp>
        <p:nvSpPr>
          <p:cNvPr id="6" name="Google Shape;6;p21"/>
          <p:cNvSpPr txBox="1"/>
          <p:nvPr>
            <p:ph type="title"/>
          </p:nvPr>
        </p:nvSpPr>
        <p:spPr>
          <a:xfrm>
            <a:off x="310900" y="309575"/>
            <a:ext cx="8521500" cy="7068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666666"/>
              </a:buClr>
              <a:buSzPts val="2800"/>
              <a:buFont typeface="Arial"/>
              <a:buNone/>
              <a:defRPr b="1" i="0" sz="2800" u="none" cap="none" strike="noStrike">
                <a:solidFill>
                  <a:srgbClr val="666666"/>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21"/>
          <p:cNvSpPr txBox="1"/>
          <p:nvPr>
            <p:ph idx="1" type="body"/>
          </p:nvPr>
        </p:nvSpPr>
        <p:spPr>
          <a:xfrm>
            <a:off x="310900" y="1017725"/>
            <a:ext cx="8521500" cy="38103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rgbClr val="666666"/>
              </a:buClr>
              <a:buSzPts val="1800"/>
              <a:buFont typeface="Quicksand"/>
              <a:buChar char="●"/>
              <a:defRPr b="0" i="0" sz="1800" u="none" cap="none" strike="noStrike">
                <a:solidFill>
                  <a:srgbClr val="666666"/>
                </a:solidFill>
                <a:latin typeface="Quicksand"/>
                <a:ea typeface="Quicksand"/>
                <a:cs typeface="Quicksand"/>
                <a:sym typeface="Quicksand"/>
              </a:defRPr>
            </a:lvl1pPr>
            <a:lvl2pPr indent="-317500" lvl="1" marL="9144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2pPr>
            <a:lvl3pPr indent="-317500" lvl="2" marL="13716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3pPr>
            <a:lvl4pPr indent="-317500" lvl="3" marL="18288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4pPr>
            <a:lvl5pPr indent="-317500" lvl="4" marL="22860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5pPr>
            <a:lvl6pPr indent="-317500" lvl="5" marL="27432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6pPr>
            <a:lvl7pPr indent="-317500" lvl="6" marL="32004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7pPr>
            <a:lvl8pPr indent="-317500" lvl="7" marL="3657600" marR="0" rtl="0" algn="l">
              <a:lnSpc>
                <a:spcPct val="115000"/>
              </a:lnSpc>
              <a:spcBef>
                <a:spcPts val="1600"/>
              </a:spcBef>
              <a:spcAft>
                <a:spcPts val="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8pPr>
            <a:lvl9pPr indent="-317500" lvl="8" marL="4114800" marR="0" rtl="0" algn="l">
              <a:lnSpc>
                <a:spcPct val="115000"/>
              </a:lnSpc>
              <a:spcBef>
                <a:spcPts val="1600"/>
              </a:spcBef>
              <a:spcAft>
                <a:spcPts val="1600"/>
              </a:spcAft>
              <a:buClr>
                <a:srgbClr val="666666"/>
              </a:buClr>
              <a:buSzPts val="1400"/>
              <a:buFont typeface="Quicksand"/>
              <a:buChar char="■"/>
              <a:defRPr b="0" i="0" sz="1400" u="none" cap="none" strike="noStrike">
                <a:solidFill>
                  <a:srgbClr val="666666"/>
                </a:solidFill>
                <a:latin typeface="Quicksand"/>
                <a:ea typeface="Quicksand"/>
                <a:cs typeface="Quicksand"/>
                <a:sym typeface="Quicksand"/>
              </a:defRPr>
            </a:lvl9pPr>
          </a:lstStyle>
          <a:p/>
        </p:txBody>
      </p:sp>
      <p:sp>
        <p:nvSpPr>
          <p:cNvPr id="8" name="Google Shape;8;p21"/>
          <p:cNvSpPr txBox="1"/>
          <p:nvPr>
            <p:ph idx="12" type="sldNum"/>
          </p:nvPr>
        </p:nvSpPr>
        <p:spPr>
          <a:xfrm>
            <a:off x="8832200" y="4829300"/>
            <a:ext cx="311700" cy="314100"/>
          </a:xfrm>
          <a:prstGeom prst="rect">
            <a:avLst/>
          </a:prstGeom>
          <a:noFill/>
          <a:ln>
            <a:noFill/>
          </a:ln>
        </p:spPr>
        <p:txBody>
          <a:bodyPr anchorCtr="0" anchor="ctr"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1pPr>
            <a:lvl2pPr indent="0" lvl="1"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2pPr>
            <a:lvl3pPr indent="0" lvl="2"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3pPr>
            <a:lvl4pPr indent="0" lvl="3"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4pPr>
            <a:lvl5pPr indent="0" lvl="4"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5pPr>
            <a:lvl6pPr indent="0" lvl="5"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6pPr>
            <a:lvl7pPr indent="0" lvl="6"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7pPr>
            <a:lvl8pPr indent="0" lvl="7"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8pPr>
            <a:lvl9pPr indent="0" lvl="8" marL="0" marR="0" rtl="0" algn="ctr">
              <a:lnSpc>
                <a:spcPct val="100000"/>
              </a:lnSpc>
              <a:spcBef>
                <a:spcPts val="0"/>
              </a:spcBef>
              <a:spcAft>
                <a:spcPts val="0"/>
              </a:spcAft>
              <a:buClr>
                <a:srgbClr val="000000"/>
              </a:buClr>
              <a:buSzPts val="800"/>
              <a:buFont typeface="Arial"/>
              <a:buNone/>
              <a:defRPr b="0" i="0" sz="800" u="none" cap="none" strike="noStrike">
                <a:solidFill>
                  <a:srgbClr val="494985"/>
                </a:solidFill>
                <a:latin typeface="Quicksand Light"/>
                <a:ea typeface="Quicksand Light"/>
                <a:cs typeface="Quicksand Light"/>
                <a:sym typeface="Quicksand Light"/>
              </a:defRPr>
            </a:lvl9pPr>
          </a:lstStyle>
          <a:p>
            <a:pPr indent="0" lvl="0" marL="0" rtl="0" algn="ctr">
              <a:spcBef>
                <a:spcPts val="0"/>
              </a:spcBef>
              <a:spcAft>
                <a:spcPts val="0"/>
              </a:spcAft>
              <a:buNone/>
            </a:pPr>
            <a:fld id="{00000000-1234-1234-1234-123412341234}" type="slidenum">
              <a:rPr lang="en-GB"/>
              <a:t>‹#›</a:t>
            </a:fld>
            <a:endParaRPr/>
          </a:p>
        </p:txBody>
      </p:sp>
      <p:sp>
        <p:nvSpPr>
          <p:cNvPr id="9" name="Google Shape;9;p21"/>
          <p:cNvSpPr txBox="1"/>
          <p:nvPr/>
        </p:nvSpPr>
        <p:spPr>
          <a:xfrm>
            <a:off x="0" y="4829375"/>
            <a:ext cx="1572300" cy="314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en-GB" sz="1200" u="none" cap="none" strike="noStrike">
                <a:solidFill>
                  <a:srgbClr val="666666"/>
                </a:solidFill>
                <a:latin typeface="Quicksand"/>
                <a:ea typeface="Quicksand"/>
                <a:cs typeface="Quicksand"/>
                <a:sym typeface="Quicksand"/>
              </a:rPr>
              <a:t>MONK MAKES LTD</a:t>
            </a:r>
            <a:endParaRPr b="0" i="0" sz="1200" u="none" cap="none" strike="noStrike">
              <a:solidFill>
                <a:srgbClr val="666666"/>
              </a:solidFill>
              <a:latin typeface="Quicksand"/>
              <a:ea typeface="Quicksand"/>
              <a:cs typeface="Quicksand"/>
              <a:sym typeface="Quicksan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196">
          <p15:clr>
            <a:srgbClr val="EA4335"/>
          </p15:clr>
        </p15:guide>
        <p15:guide id="2" orient="horz" pos="196">
          <p15:clr>
            <a:srgbClr val="EA4335"/>
          </p15:clr>
        </p15:guide>
        <p15:guide id="3" orient="horz" pos="641">
          <p15:clr>
            <a:srgbClr val="EA4335"/>
          </p15:clr>
        </p15:guide>
        <p15:guide id="4" pos="2776">
          <p15:clr>
            <a:srgbClr val="EA4335"/>
          </p15:clr>
        </p15:guide>
        <p15:guide id="5" orient="horz" pos="812">
          <p15:clr>
            <a:srgbClr val="EA4335"/>
          </p15:clr>
        </p15:guide>
        <p15:guide id="6" pos="2984">
          <p15:clr>
            <a:srgbClr val="EA4335"/>
          </p15:clr>
        </p15:guide>
        <p15:guide id="7" pos="5564">
          <p15:clr>
            <a:srgbClr val="EA4335"/>
          </p15:clr>
        </p15:guide>
        <p15:guide id="8" orient="horz" pos="2592">
          <p15:clr>
            <a:srgbClr val="EA4335"/>
          </p15:clr>
        </p15:guide>
        <p15:guide id="9" pos="2448">
          <p15:clr>
            <a:srgbClr val="EA4335"/>
          </p15:clr>
        </p15:guide>
        <p15:guide id="10" pos="3312">
          <p15:clr>
            <a:srgbClr val="EA4335"/>
          </p15:clr>
        </p15:guide>
        <p15:guide id="11" orient="horz" pos="3041">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 name="Shape 27"/>
        <p:cNvGrpSpPr/>
        <p:nvPr/>
      </p:nvGrpSpPr>
      <p:grpSpPr>
        <a:xfrm>
          <a:off x="0" y="0"/>
          <a:ext cx="0" cy="0"/>
          <a:chOff x="0" y="0"/>
          <a:chExt cx="0" cy="0"/>
        </a:xfrm>
      </p:grpSpPr>
      <p:sp>
        <p:nvSpPr>
          <p:cNvPr id="28" name="Google Shape;28;p1"/>
          <p:cNvSpPr txBox="1"/>
          <p:nvPr>
            <p:ph type="title"/>
          </p:nvPr>
        </p:nvSpPr>
        <p:spPr>
          <a:xfrm>
            <a:off x="187925" y="418050"/>
            <a:ext cx="5271600" cy="2034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GB" sz="4600"/>
              <a:t>Solar kit lesson 6 - Modify and Make</a:t>
            </a:r>
            <a:endParaRPr sz="4600"/>
          </a:p>
        </p:txBody>
      </p:sp>
      <p:sp>
        <p:nvSpPr>
          <p:cNvPr id="29" name="Google Shape;29;p1"/>
          <p:cNvSpPr txBox="1"/>
          <p:nvPr>
            <p:ph idx="1" type="subTitle"/>
          </p:nvPr>
        </p:nvSpPr>
        <p:spPr>
          <a:xfrm>
            <a:off x="453550" y="2703100"/>
            <a:ext cx="5183700" cy="1896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GB" sz="1900">
                <a:latin typeface="Arial"/>
                <a:ea typeface="Arial"/>
                <a:cs typeface="Arial"/>
                <a:sym typeface="Arial"/>
              </a:rPr>
              <a:t>KS3 - Solar kit</a:t>
            </a:r>
            <a:endParaRPr sz="1900">
              <a:latin typeface="Arial"/>
              <a:ea typeface="Arial"/>
              <a:cs typeface="Arial"/>
              <a:sym typeface="Arial"/>
            </a:endParaRPr>
          </a:p>
          <a:p>
            <a:pPr indent="0" lvl="0" marL="0" rtl="0" algn="l">
              <a:lnSpc>
                <a:spcPct val="115000"/>
              </a:lnSpc>
              <a:spcBef>
                <a:spcPts val="1600"/>
              </a:spcBef>
              <a:spcAft>
                <a:spcPts val="0"/>
              </a:spcAft>
              <a:buSzPts val="1800"/>
              <a:buNone/>
            </a:pPr>
            <a:r>
              <a:t/>
            </a:r>
            <a:endParaRPr sz="1900">
              <a:latin typeface="Arial"/>
              <a:ea typeface="Arial"/>
              <a:cs typeface="Arial"/>
              <a:sym typeface="Arial"/>
            </a:endParaRPr>
          </a:p>
          <a:p>
            <a:pPr indent="0" lvl="0" marL="0" rtl="0" algn="l">
              <a:lnSpc>
                <a:spcPct val="115000"/>
              </a:lnSpc>
              <a:spcBef>
                <a:spcPts val="1600"/>
              </a:spcBef>
              <a:spcAft>
                <a:spcPts val="1600"/>
              </a:spcAft>
              <a:buSzPts val="1800"/>
              <a:buNone/>
            </a:pPr>
            <a:r>
              <a:rPr b="1" lang="en-GB" sz="1900">
                <a:latin typeface="Arial"/>
                <a:ea typeface="Arial"/>
                <a:cs typeface="Arial"/>
                <a:sym typeface="Arial"/>
              </a:rPr>
              <a:t>Focus on: Summative assessment and creating your own circuit and program</a:t>
            </a:r>
            <a:endParaRPr b="1" sz="1900">
              <a:latin typeface="Arial"/>
              <a:ea typeface="Arial"/>
              <a:cs typeface="Arial"/>
              <a:sym typeface="Arial"/>
            </a:endParaRPr>
          </a:p>
        </p:txBody>
      </p:sp>
      <p:sp>
        <p:nvSpPr>
          <p:cNvPr id="30" name="Google Shape;30;p1"/>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800"/>
              <a:buNone/>
            </a:pPr>
            <a:fld id="{00000000-1234-1234-1234-123412341234}" type="slidenum">
              <a:rPr lang="en-GB"/>
              <a:t>‹#›</a:t>
            </a:fld>
            <a:endParaRPr/>
          </a:p>
        </p:txBody>
      </p:sp>
      <p:pic>
        <p:nvPicPr>
          <p:cNvPr id="31" name="Google Shape;31;p1"/>
          <p:cNvPicPr preferRelativeResize="0"/>
          <p:nvPr/>
        </p:nvPicPr>
        <p:blipFill rotWithShape="1">
          <a:blip r:embed="rId3">
            <a:alphaModFix/>
          </a:blip>
          <a:srcRect b="34421" l="0" r="35649" t="0"/>
          <a:stretch/>
        </p:blipFill>
        <p:spPr>
          <a:xfrm>
            <a:off x="5637250" y="959925"/>
            <a:ext cx="3195600" cy="309878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 name="Shape 35"/>
        <p:cNvGrpSpPr/>
        <p:nvPr/>
      </p:nvGrpSpPr>
      <p:grpSpPr>
        <a:xfrm>
          <a:off x="0" y="0"/>
          <a:ext cx="0" cy="0"/>
          <a:chOff x="0" y="0"/>
          <a:chExt cx="0" cy="0"/>
        </a:xfrm>
      </p:grpSpPr>
      <p:sp>
        <p:nvSpPr>
          <p:cNvPr id="36" name="Google Shape;36;p2"/>
          <p:cNvSpPr txBox="1"/>
          <p:nvPr>
            <p:ph idx="1" type="body"/>
          </p:nvPr>
        </p:nvSpPr>
        <p:spPr>
          <a:xfrm>
            <a:off x="310950" y="1368000"/>
            <a:ext cx="8522100" cy="29091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successfully set up a micro:bit/intelligent cooling fan circuit and flash code to the micro:bit</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be able to successfully modify a program containing multiple programming constructs</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be able to successfully make a program containing multiple programming constructs</a:t>
            </a:r>
            <a:endParaRPr>
              <a:solidFill>
                <a:srgbClr val="434343"/>
              </a:solidFill>
            </a:endParaRPr>
          </a:p>
          <a:p>
            <a:pPr indent="-342900" lvl="0" marL="457200" rtl="0" algn="l">
              <a:lnSpc>
                <a:spcPct val="115000"/>
              </a:lnSpc>
              <a:spcBef>
                <a:spcPts val="0"/>
              </a:spcBef>
              <a:spcAft>
                <a:spcPts val="0"/>
              </a:spcAft>
              <a:buClr>
                <a:srgbClr val="434343"/>
              </a:buClr>
              <a:buSzPts val="1800"/>
              <a:buAutoNum type="arabicPeriod"/>
            </a:pPr>
            <a:r>
              <a:rPr lang="en-GB">
                <a:solidFill>
                  <a:srgbClr val="434343"/>
                </a:solidFill>
              </a:rPr>
              <a:t>To answer questions about the solar store and programming constructs and concepts</a:t>
            </a:r>
            <a:endParaRPr>
              <a:solidFill>
                <a:srgbClr val="434343"/>
              </a:solidFill>
            </a:endParaRPr>
          </a:p>
          <a:p>
            <a:pPr indent="0" lvl="0" marL="457200" rtl="0" algn="l">
              <a:lnSpc>
                <a:spcPct val="115000"/>
              </a:lnSpc>
              <a:spcBef>
                <a:spcPts val="0"/>
              </a:spcBef>
              <a:spcAft>
                <a:spcPts val="0"/>
              </a:spcAft>
              <a:buSzPts val="1800"/>
              <a:buNone/>
            </a:pPr>
            <a:r>
              <a:t/>
            </a:r>
            <a:endParaRPr>
              <a:solidFill>
                <a:srgbClr val="434343"/>
              </a:solidFill>
            </a:endParaRPr>
          </a:p>
          <a:p>
            <a:pPr indent="0" lvl="0" marL="0" rtl="0" algn="l">
              <a:lnSpc>
                <a:spcPct val="115000"/>
              </a:lnSpc>
              <a:spcBef>
                <a:spcPts val="1600"/>
              </a:spcBef>
              <a:spcAft>
                <a:spcPts val="1600"/>
              </a:spcAft>
              <a:buSzPts val="1800"/>
              <a:buNone/>
            </a:pPr>
            <a:r>
              <a:t/>
            </a:r>
            <a:endParaRPr>
              <a:solidFill>
                <a:srgbClr val="434343"/>
              </a:solidFill>
              <a:latin typeface="Arial"/>
              <a:ea typeface="Arial"/>
              <a:cs typeface="Arial"/>
              <a:sym typeface="Arial"/>
            </a:endParaRPr>
          </a:p>
        </p:txBody>
      </p:sp>
      <p:sp>
        <p:nvSpPr>
          <p:cNvPr id="37" name="Google Shape;37;p2"/>
          <p:cNvSpPr txBox="1"/>
          <p:nvPr>
            <p:ph type="title"/>
          </p:nvPr>
        </p:nvSpPr>
        <p:spPr>
          <a:xfrm>
            <a:off x="145850" y="3111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sz="2400"/>
              <a:t>Lesson Objectives:</a:t>
            </a:r>
            <a:endParaRPr sz="2400"/>
          </a:p>
        </p:txBody>
      </p:sp>
      <p:sp>
        <p:nvSpPr>
          <p:cNvPr id="38" name="Google Shape;38;p2"/>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 name="Shape 42"/>
        <p:cNvGrpSpPr/>
        <p:nvPr/>
      </p:nvGrpSpPr>
      <p:grpSpPr>
        <a:xfrm>
          <a:off x="0" y="0"/>
          <a:ext cx="0" cy="0"/>
          <a:chOff x="0" y="0"/>
          <a:chExt cx="0" cy="0"/>
        </a:xfrm>
      </p:grpSpPr>
      <p:sp>
        <p:nvSpPr>
          <p:cNvPr id="43" name="Google Shape;43;gdb83d23feb_1_3"/>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Program modification worksheet</a:t>
            </a:r>
            <a:endParaRPr/>
          </a:p>
        </p:txBody>
      </p:sp>
      <p:sp>
        <p:nvSpPr>
          <p:cNvPr id="44" name="Google Shape;44;gdb83d23feb_1_3"/>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45" name="Google Shape;45;gdb83d23feb_1_3"/>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Starter</a:t>
            </a:r>
            <a:endParaRPr b="0" i="0" sz="1400" u="none" cap="none" strike="noStrike">
              <a:solidFill>
                <a:srgbClr val="666666"/>
              </a:solidFill>
              <a:latin typeface="Arial"/>
              <a:ea typeface="Arial"/>
              <a:cs typeface="Arial"/>
              <a:sym typeface="Arial"/>
            </a:endParaRPr>
          </a:p>
        </p:txBody>
      </p:sp>
      <p:sp>
        <p:nvSpPr>
          <p:cNvPr id="46" name="Google Shape;46;gdb83d23feb_1_3"/>
          <p:cNvSpPr txBox="1"/>
          <p:nvPr/>
        </p:nvSpPr>
        <p:spPr>
          <a:xfrm>
            <a:off x="311150" y="1202050"/>
            <a:ext cx="6693900" cy="3538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GB" sz="1800">
                <a:solidFill>
                  <a:srgbClr val="434343"/>
                </a:solidFill>
              </a:rPr>
              <a:t>Work on your own or with a partner and write down:</a:t>
            </a:r>
            <a:endParaRPr sz="1800">
              <a:solidFill>
                <a:srgbClr val="434343"/>
              </a:solidFill>
            </a:endParaRPr>
          </a:p>
          <a:p>
            <a:pPr indent="0" lvl="0" marL="0" marR="0" rtl="0" algn="l">
              <a:lnSpc>
                <a:spcPct val="100000"/>
              </a:lnSpc>
              <a:spcBef>
                <a:spcPts val="0"/>
              </a:spcBef>
              <a:spcAft>
                <a:spcPts val="0"/>
              </a:spcAft>
              <a:buClr>
                <a:srgbClr val="000000"/>
              </a:buClr>
              <a:buSzPts val="1400"/>
              <a:buFont typeface="Arial"/>
              <a:buNone/>
            </a:pPr>
            <a:r>
              <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rPr lang="en-GB" sz="1800">
                <a:solidFill>
                  <a:srgbClr val="434343"/>
                </a:solidFill>
              </a:rPr>
              <a:t>Modifications you could make to the intelligent cooling fan</a:t>
            </a:r>
            <a:endParaRPr sz="1800">
              <a:solidFill>
                <a:srgbClr val="434343"/>
              </a:solidFill>
            </a:endParaRPr>
          </a:p>
          <a:p>
            <a:pPr indent="0" lvl="0" marL="0" marR="0" rtl="0" algn="l">
              <a:lnSpc>
                <a:spcPct val="100000"/>
              </a:lnSpc>
              <a:spcBef>
                <a:spcPts val="0"/>
              </a:spcBef>
              <a:spcAft>
                <a:spcPts val="0"/>
              </a:spcAft>
              <a:buNone/>
            </a:pPr>
            <a:r>
              <a:t/>
            </a:r>
            <a:endParaRPr sz="1800">
              <a:solidFill>
                <a:srgbClr val="434343"/>
              </a:solidFill>
            </a:endParaRPr>
          </a:p>
          <a:p>
            <a:pPr indent="0" lvl="0" marL="0" marR="0" rtl="0" algn="l">
              <a:lnSpc>
                <a:spcPct val="100000"/>
              </a:lnSpc>
              <a:spcBef>
                <a:spcPts val="0"/>
              </a:spcBef>
              <a:spcAft>
                <a:spcPts val="0"/>
              </a:spcAft>
              <a:buNone/>
            </a:pPr>
            <a:r>
              <a:rPr lang="en-GB" sz="1800">
                <a:solidFill>
                  <a:srgbClr val="434343"/>
                </a:solidFill>
              </a:rPr>
              <a:t>e.g. Change the micro:bit message from YES/NO to smiley/sad</a:t>
            </a:r>
            <a:endParaRPr sz="1800">
              <a:solidFill>
                <a:srgbClr val="434343"/>
              </a:solidFill>
            </a:endParaRPr>
          </a:p>
          <a:p>
            <a:pPr indent="0" lvl="0" marL="0" marR="0" rtl="0" algn="l">
              <a:lnSpc>
                <a:spcPct val="100000"/>
              </a:lnSpc>
              <a:spcBef>
                <a:spcPts val="0"/>
              </a:spcBef>
              <a:spcAft>
                <a:spcPts val="0"/>
              </a:spcAft>
              <a:buClr>
                <a:srgbClr val="000000"/>
              </a:buClr>
              <a:buSzPts val="1400"/>
              <a:buFont typeface="Arial"/>
              <a:buNone/>
            </a:pPr>
            <a:r>
              <a:t/>
            </a:r>
            <a:endParaRPr sz="1800">
              <a:solidFill>
                <a:srgbClr val="434343"/>
              </a:solidFill>
            </a:endParaRPr>
          </a:p>
          <a:p>
            <a:pPr indent="-342900" lvl="0" marL="457200" marR="0" rtl="0" algn="l">
              <a:lnSpc>
                <a:spcPct val="100000"/>
              </a:lnSpc>
              <a:spcBef>
                <a:spcPts val="0"/>
              </a:spcBef>
              <a:spcAft>
                <a:spcPts val="0"/>
              </a:spcAft>
              <a:buClr>
                <a:srgbClr val="434343"/>
              </a:buClr>
              <a:buSzPts val="1800"/>
              <a:buAutoNum type="arabicPeriod"/>
            </a:pPr>
            <a:r>
              <a:rPr lang="en-GB" sz="1800">
                <a:solidFill>
                  <a:srgbClr val="434343"/>
                </a:solidFill>
              </a:rPr>
              <a:t>New programs you could make with the solar experimenters kit</a:t>
            </a:r>
            <a:endParaRPr sz="1800">
              <a:solidFill>
                <a:srgbClr val="434343"/>
              </a:solidFill>
            </a:endParaRPr>
          </a:p>
          <a:p>
            <a:pPr indent="0" lvl="0" marL="0" marR="0" rtl="0" algn="l">
              <a:lnSpc>
                <a:spcPct val="100000"/>
              </a:lnSpc>
              <a:spcBef>
                <a:spcPts val="0"/>
              </a:spcBef>
              <a:spcAft>
                <a:spcPts val="0"/>
              </a:spcAft>
              <a:buNone/>
            </a:pPr>
            <a:r>
              <a:t/>
            </a:r>
            <a:endParaRPr sz="1800">
              <a:solidFill>
                <a:srgbClr val="434343"/>
              </a:solidFill>
            </a:endParaRPr>
          </a:p>
          <a:p>
            <a:pPr indent="0" lvl="0" marL="0" marR="0" rtl="0" algn="l">
              <a:lnSpc>
                <a:spcPct val="100000"/>
              </a:lnSpc>
              <a:spcBef>
                <a:spcPts val="0"/>
              </a:spcBef>
              <a:spcAft>
                <a:spcPts val="0"/>
              </a:spcAft>
              <a:buNone/>
            </a:pPr>
            <a:r>
              <a:rPr lang="en-GB" sz="1800">
                <a:solidFill>
                  <a:srgbClr val="434343"/>
                </a:solidFill>
              </a:rPr>
              <a:t>e.g. Create a program that powers the fan for 20 seconds every five minutes.</a:t>
            </a:r>
            <a:endParaRPr sz="1800">
              <a:solidFill>
                <a:srgbClr val="434343"/>
              </a:solidFill>
            </a:endParaRPr>
          </a:p>
        </p:txBody>
      </p:sp>
      <p:pic>
        <p:nvPicPr>
          <p:cNvPr id="47" name="Google Shape;47;gdb83d23feb_1_3"/>
          <p:cNvPicPr preferRelativeResize="0"/>
          <p:nvPr/>
        </p:nvPicPr>
        <p:blipFill>
          <a:blip r:embed="rId3">
            <a:alphaModFix/>
          </a:blip>
          <a:stretch>
            <a:fillRect/>
          </a:stretch>
        </p:blipFill>
        <p:spPr>
          <a:xfrm>
            <a:off x="6900325" y="1895900"/>
            <a:ext cx="2047850" cy="191345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
                                            <p:txEl>
                                              <p:pRg end="0" st="0"/>
                                            </p:txEl>
                                          </p:spTgt>
                                        </p:tgtEl>
                                        <p:attrNameLst>
                                          <p:attrName>style.visibility</p:attrName>
                                        </p:attrNameLst>
                                      </p:cBhvr>
                                      <p:to>
                                        <p:strVal val="visible"/>
                                      </p:to>
                                    </p:set>
                                    <p:animEffect filter="fade" transition="in">
                                      <p:cBhvr>
                                        <p:cTn dur="1000"/>
                                        <p:tgtEl>
                                          <p:spTgt spid="4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
                                            <p:txEl>
                                              <p:pRg end="1" st="1"/>
                                            </p:txEl>
                                          </p:spTgt>
                                        </p:tgtEl>
                                        <p:attrNameLst>
                                          <p:attrName>style.visibility</p:attrName>
                                        </p:attrNameLst>
                                      </p:cBhvr>
                                      <p:to>
                                        <p:strVal val="visible"/>
                                      </p:to>
                                    </p:set>
                                    <p:animEffect filter="fade" transition="in">
                                      <p:cBhvr>
                                        <p:cTn dur="1000"/>
                                        <p:tgtEl>
                                          <p:spTgt spid="4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
                                            <p:txEl>
                                              <p:pRg end="2" st="2"/>
                                            </p:txEl>
                                          </p:spTgt>
                                        </p:tgtEl>
                                        <p:attrNameLst>
                                          <p:attrName>style.visibility</p:attrName>
                                        </p:attrNameLst>
                                      </p:cBhvr>
                                      <p:to>
                                        <p:strVal val="visible"/>
                                      </p:to>
                                    </p:set>
                                    <p:animEffect filter="fade" transition="in">
                                      <p:cBhvr>
                                        <p:cTn dur="1000"/>
                                        <p:tgtEl>
                                          <p:spTgt spid="4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
                                            <p:txEl>
                                              <p:pRg end="3" st="3"/>
                                            </p:txEl>
                                          </p:spTgt>
                                        </p:tgtEl>
                                        <p:attrNameLst>
                                          <p:attrName>style.visibility</p:attrName>
                                        </p:attrNameLst>
                                      </p:cBhvr>
                                      <p:to>
                                        <p:strVal val="visible"/>
                                      </p:to>
                                    </p:set>
                                    <p:animEffect filter="fade" transition="in">
                                      <p:cBhvr>
                                        <p:cTn dur="1000"/>
                                        <p:tgtEl>
                                          <p:spTgt spid="46">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
                                            <p:txEl>
                                              <p:pRg end="4" st="4"/>
                                            </p:txEl>
                                          </p:spTgt>
                                        </p:tgtEl>
                                        <p:attrNameLst>
                                          <p:attrName>style.visibility</p:attrName>
                                        </p:attrNameLst>
                                      </p:cBhvr>
                                      <p:to>
                                        <p:strVal val="visible"/>
                                      </p:to>
                                    </p:set>
                                    <p:animEffect filter="fade" transition="in">
                                      <p:cBhvr>
                                        <p:cTn dur="1000"/>
                                        <p:tgtEl>
                                          <p:spTgt spid="46">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
                                            <p:txEl>
                                              <p:pRg end="5" st="5"/>
                                            </p:txEl>
                                          </p:spTgt>
                                        </p:tgtEl>
                                        <p:attrNameLst>
                                          <p:attrName>style.visibility</p:attrName>
                                        </p:attrNameLst>
                                      </p:cBhvr>
                                      <p:to>
                                        <p:strVal val="visible"/>
                                      </p:to>
                                    </p:set>
                                    <p:animEffect filter="fade" transition="in">
                                      <p:cBhvr>
                                        <p:cTn dur="1000"/>
                                        <p:tgtEl>
                                          <p:spTgt spid="46">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
                                            <p:txEl>
                                              <p:pRg end="6" st="6"/>
                                            </p:txEl>
                                          </p:spTgt>
                                        </p:tgtEl>
                                        <p:attrNameLst>
                                          <p:attrName>style.visibility</p:attrName>
                                        </p:attrNameLst>
                                      </p:cBhvr>
                                      <p:to>
                                        <p:strVal val="visible"/>
                                      </p:to>
                                    </p:set>
                                    <p:animEffect filter="fade" transition="in">
                                      <p:cBhvr>
                                        <p:cTn dur="1000"/>
                                        <p:tgtEl>
                                          <p:spTgt spid="46">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
                                            <p:txEl>
                                              <p:pRg end="7" st="7"/>
                                            </p:txEl>
                                          </p:spTgt>
                                        </p:tgtEl>
                                        <p:attrNameLst>
                                          <p:attrName>style.visibility</p:attrName>
                                        </p:attrNameLst>
                                      </p:cBhvr>
                                      <p:to>
                                        <p:strVal val="visible"/>
                                      </p:to>
                                    </p:set>
                                    <p:animEffect filter="fade" transition="in">
                                      <p:cBhvr>
                                        <p:cTn dur="1000"/>
                                        <p:tgtEl>
                                          <p:spTgt spid="46">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
                                            <p:txEl>
                                              <p:pRg end="8" st="8"/>
                                            </p:txEl>
                                          </p:spTgt>
                                        </p:tgtEl>
                                        <p:attrNameLst>
                                          <p:attrName>style.visibility</p:attrName>
                                        </p:attrNameLst>
                                      </p:cBhvr>
                                      <p:to>
                                        <p:strVal val="visible"/>
                                      </p:to>
                                    </p:set>
                                    <p:animEffect filter="fade" transition="in">
                                      <p:cBhvr>
                                        <p:cTn dur="1000"/>
                                        <p:tgtEl>
                                          <p:spTgt spid="46">
                                            <p:txEl>
                                              <p:pRg end="8" st="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 name="Shape 51"/>
        <p:cNvGrpSpPr/>
        <p:nvPr/>
      </p:nvGrpSpPr>
      <p:grpSpPr>
        <a:xfrm>
          <a:off x="0" y="0"/>
          <a:ext cx="0" cy="0"/>
          <a:chOff x="0" y="0"/>
          <a:chExt cx="0" cy="0"/>
        </a:xfrm>
      </p:grpSpPr>
      <p:sp>
        <p:nvSpPr>
          <p:cNvPr id="52" name="Google Shape;52;gfcd58bb371_1_0"/>
          <p:cNvSpPr txBox="1"/>
          <p:nvPr>
            <p:ph type="title"/>
          </p:nvPr>
        </p:nvSpPr>
        <p:spPr>
          <a:xfrm>
            <a:off x="146350" y="31090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Run: students compile the circuit, flash and run the code </a:t>
            </a:r>
            <a:endParaRPr/>
          </a:p>
        </p:txBody>
      </p:sp>
      <p:sp>
        <p:nvSpPr>
          <p:cNvPr id="53" name="Google Shape;53;gfcd58bb371_1_0"/>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800"/>
              <a:buFont typeface="Arial"/>
              <a:buNone/>
            </a:pPr>
            <a:fld id="{00000000-1234-1234-1234-123412341234}" type="slidenum">
              <a:rPr lang="en-GB"/>
              <a:t>‹#›</a:t>
            </a:fld>
            <a:endParaRPr/>
          </a:p>
        </p:txBody>
      </p:sp>
      <p:sp>
        <p:nvSpPr>
          <p:cNvPr id="54" name="Google Shape;54;gfcd58bb371_1_0"/>
          <p:cNvSpPr txBox="1"/>
          <p:nvPr/>
        </p:nvSpPr>
        <p:spPr>
          <a:xfrm>
            <a:off x="449125" y="1173575"/>
            <a:ext cx="1673700" cy="3505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Put the circuit together as it appears on this diagram.  Each of the alligator clip leads does the same job, irrespective of colour. </a:t>
            </a:r>
            <a:endParaRPr b="0" i="0" sz="1800" u="none" cap="none" strike="noStrike">
              <a:solidFill>
                <a:srgbClr val="434343"/>
              </a:solidFill>
              <a:latin typeface="Arial"/>
              <a:ea typeface="Arial"/>
              <a:cs typeface="Arial"/>
              <a:sym typeface="Arial"/>
            </a:endParaRPr>
          </a:p>
        </p:txBody>
      </p:sp>
      <p:sp>
        <p:nvSpPr>
          <p:cNvPr id="55" name="Google Shape;55;gfcd58bb371_1_0"/>
          <p:cNvSpPr txBox="1"/>
          <p:nvPr/>
        </p:nvSpPr>
        <p:spPr>
          <a:xfrm>
            <a:off x="6786100" y="1157850"/>
            <a:ext cx="2245200" cy="3325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Flash the code for the intelligent cooling fan to the micro: bit.  The buttons A and B allow you to override the program so that you can manually turn the fan on and off.</a:t>
            </a:r>
            <a:endParaRPr b="0" i="0" sz="1800" u="none" cap="none" strike="noStrike">
              <a:solidFill>
                <a:srgbClr val="434343"/>
              </a:solidFill>
              <a:latin typeface="Arial"/>
              <a:ea typeface="Arial"/>
              <a:cs typeface="Arial"/>
              <a:sym typeface="Arial"/>
            </a:endParaRPr>
          </a:p>
        </p:txBody>
      </p:sp>
      <p:sp>
        <p:nvSpPr>
          <p:cNvPr id="56" name="Google Shape;56;gfcd58bb371_1_0"/>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PR</a:t>
            </a:r>
            <a:r>
              <a:rPr lang="en-GB" sz="1400">
                <a:latin typeface="Arial"/>
                <a:ea typeface="Arial"/>
                <a:cs typeface="Arial"/>
                <a:sym typeface="Arial"/>
              </a:rPr>
              <a:t>I</a:t>
            </a:r>
            <a:r>
              <a:rPr b="0" i="0" lang="en-GB" sz="1400" u="none" cap="none" strike="noStrike">
                <a:solidFill>
                  <a:srgbClr val="666666"/>
                </a:solidFill>
                <a:latin typeface="Arial"/>
                <a:ea typeface="Arial"/>
                <a:cs typeface="Arial"/>
                <a:sym typeface="Arial"/>
              </a:rPr>
              <a:t>MM - Ac</a:t>
            </a:r>
            <a:r>
              <a:rPr lang="en-GB" sz="1400">
                <a:latin typeface="Arial"/>
                <a:ea typeface="Arial"/>
                <a:cs typeface="Arial"/>
                <a:sym typeface="Arial"/>
              </a:rPr>
              <a:t>tivity 1</a:t>
            </a:r>
            <a:endParaRPr b="0" i="0" sz="1400" u="none" cap="none" strike="noStrike">
              <a:solidFill>
                <a:srgbClr val="666666"/>
              </a:solidFill>
              <a:latin typeface="Arial"/>
              <a:ea typeface="Arial"/>
              <a:cs typeface="Arial"/>
              <a:sym typeface="Arial"/>
            </a:endParaRPr>
          </a:p>
        </p:txBody>
      </p:sp>
      <p:pic>
        <p:nvPicPr>
          <p:cNvPr id="57" name="Google Shape;57;gfcd58bb371_1_0"/>
          <p:cNvPicPr preferRelativeResize="0"/>
          <p:nvPr/>
        </p:nvPicPr>
        <p:blipFill rotWithShape="1">
          <a:blip r:embed="rId3">
            <a:alphaModFix/>
          </a:blip>
          <a:srcRect b="0" l="0" r="0" t="0"/>
          <a:stretch/>
        </p:blipFill>
        <p:spPr>
          <a:xfrm>
            <a:off x="2199025" y="1157850"/>
            <a:ext cx="4510876" cy="261548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
                                        </p:tgtEl>
                                        <p:attrNameLst>
                                          <p:attrName>style.visibility</p:attrName>
                                        </p:attrNameLst>
                                      </p:cBhvr>
                                      <p:to>
                                        <p:strVal val="visible"/>
                                      </p:to>
                                    </p:set>
                                    <p:animEffect filter="fade" transition="in">
                                      <p:cBhvr>
                                        <p:cTn dur="1000"/>
                                        <p:tgtEl>
                                          <p:spTgt spid="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5"/>
                                        </p:tgtEl>
                                        <p:attrNameLst>
                                          <p:attrName>style.visibility</p:attrName>
                                        </p:attrNameLst>
                                      </p:cBhvr>
                                      <p:to>
                                        <p:strVal val="visible"/>
                                      </p:to>
                                    </p:set>
                                    <p:animEffect filter="fade" transition="in">
                                      <p:cBhvr>
                                        <p:cTn dur="1000"/>
                                        <p:tgtEl>
                                          <p:spTgt spid="5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6"/>
          <p:cNvSpPr txBox="1"/>
          <p:nvPr>
            <p:ph type="title"/>
          </p:nvPr>
        </p:nvSpPr>
        <p:spPr>
          <a:xfrm>
            <a:off x="155100" y="374963"/>
            <a:ext cx="88338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Let’s look back at what the intelligent fan did</a:t>
            </a:r>
            <a:endParaRPr/>
          </a:p>
        </p:txBody>
      </p:sp>
      <p:sp>
        <p:nvSpPr>
          <p:cNvPr id="63" name="Google Shape;63;p6"/>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64" name="Google Shape;64;p6"/>
          <p:cNvSpPr txBox="1"/>
          <p:nvPr/>
        </p:nvSpPr>
        <p:spPr>
          <a:xfrm>
            <a:off x="311400" y="1017600"/>
            <a:ext cx="8521200" cy="38100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b="0" i="0" lang="en-GB" sz="1800" u="none" cap="none" strike="noStrike">
                <a:solidFill>
                  <a:srgbClr val="434343"/>
                </a:solidFill>
                <a:latin typeface="Arial"/>
                <a:ea typeface="Arial"/>
                <a:cs typeface="Arial"/>
                <a:sym typeface="Arial"/>
              </a:rPr>
              <a:t>In the previous lesson we looked at what the whole program was doing:</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rPr>
              <a:t>The intelligent cooling fan turns on if the ambient temperature is warm and the solar store is more than half full, then off if the temperature is cold or the solar store is not full enough.  In addition the program puts a message on the micro:bit which says YES when the fan is on and NO when the fan is off. Buttons A and B are provided for an override that allows you to request the fan manually.  B overrides and A cancels the override.</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p:txBody>
      </p:sp>
      <p:sp>
        <p:nvSpPr>
          <p:cNvPr id="65" name="Google Shape;65;p6"/>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latin typeface="Arial"/>
                <a:ea typeface="Arial"/>
                <a:cs typeface="Arial"/>
                <a:sym typeface="Arial"/>
              </a:rPr>
              <a:t>PRIMM - Activity 2</a:t>
            </a:r>
            <a:endParaRPr b="0"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4">
                                            <p:txEl>
                                              <p:pRg end="0" st="0"/>
                                            </p:txEl>
                                          </p:spTgt>
                                        </p:tgtEl>
                                        <p:attrNameLst>
                                          <p:attrName>style.visibility</p:attrName>
                                        </p:attrNameLst>
                                      </p:cBhvr>
                                      <p:to>
                                        <p:strVal val="visible"/>
                                      </p:to>
                                    </p:set>
                                    <p:animEffect filter="fade" transition="in">
                                      <p:cBhvr>
                                        <p:cTn dur="1000"/>
                                        <p:tgtEl>
                                          <p:spTgt spid="6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4">
                                            <p:txEl>
                                              <p:pRg end="1" st="1"/>
                                            </p:txEl>
                                          </p:spTgt>
                                        </p:tgtEl>
                                        <p:attrNameLst>
                                          <p:attrName>style.visibility</p:attrName>
                                        </p:attrNameLst>
                                      </p:cBhvr>
                                      <p:to>
                                        <p:strVal val="visible"/>
                                      </p:to>
                                    </p:set>
                                    <p:animEffect filter="fade" transition="in">
                                      <p:cBhvr>
                                        <p:cTn dur="1000"/>
                                        <p:tgtEl>
                                          <p:spTgt spid="6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4">
                                            <p:txEl>
                                              <p:pRg end="2" st="2"/>
                                            </p:txEl>
                                          </p:spTgt>
                                        </p:tgtEl>
                                        <p:attrNameLst>
                                          <p:attrName>style.visibility</p:attrName>
                                        </p:attrNameLst>
                                      </p:cBhvr>
                                      <p:to>
                                        <p:strVal val="visible"/>
                                      </p:to>
                                    </p:set>
                                    <p:animEffect filter="fade" transition="in">
                                      <p:cBhvr>
                                        <p:cTn dur="1000"/>
                                        <p:tgtEl>
                                          <p:spTgt spid="6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4">
                                            <p:txEl>
                                              <p:pRg end="3" st="3"/>
                                            </p:txEl>
                                          </p:spTgt>
                                        </p:tgtEl>
                                        <p:attrNameLst>
                                          <p:attrName>style.visibility</p:attrName>
                                        </p:attrNameLst>
                                      </p:cBhvr>
                                      <p:to>
                                        <p:strVal val="visible"/>
                                      </p:to>
                                    </p:set>
                                    <p:animEffect filter="fade" transition="in">
                                      <p:cBhvr>
                                        <p:cTn dur="1000"/>
                                        <p:tgtEl>
                                          <p:spTgt spid="64">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4">
                                            <p:txEl>
                                              <p:pRg end="4" st="4"/>
                                            </p:txEl>
                                          </p:spTgt>
                                        </p:tgtEl>
                                        <p:attrNameLst>
                                          <p:attrName>style.visibility</p:attrName>
                                        </p:attrNameLst>
                                      </p:cBhvr>
                                      <p:to>
                                        <p:strVal val="visible"/>
                                      </p:to>
                                    </p:set>
                                    <p:animEffect filter="fade" transition="in">
                                      <p:cBhvr>
                                        <p:cTn dur="1000"/>
                                        <p:tgtEl>
                                          <p:spTgt spid="64">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4">
                                            <p:txEl>
                                              <p:pRg end="5" st="5"/>
                                            </p:txEl>
                                          </p:spTgt>
                                        </p:tgtEl>
                                        <p:attrNameLst>
                                          <p:attrName>style.visibility</p:attrName>
                                        </p:attrNameLst>
                                      </p:cBhvr>
                                      <p:to>
                                        <p:strVal val="visible"/>
                                      </p:to>
                                    </p:set>
                                    <p:animEffect filter="fade" transition="in">
                                      <p:cBhvr>
                                        <p:cTn dur="1000"/>
                                        <p:tgtEl>
                                          <p:spTgt spid="64">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4">
                                            <p:txEl>
                                              <p:pRg end="6" st="6"/>
                                            </p:txEl>
                                          </p:spTgt>
                                        </p:tgtEl>
                                        <p:attrNameLst>
                                          <p:attrName>style.visibility</p:attrName>
                                        </p:attrNameLst>
                                      </p:cBhvr>
                                      <p:to>
                                        <p:strVal val="visible"/>
                                      </p:to>
                                    </p:set>
                                    <p:animEffect filter="fade" transition="in">
                                      <p:cBhvr>
                                        <p:cTn dur="1000"/>
                                        <p:tgtEl>
                                          <p:spTgt spid="64">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gf9e5e96f4c_0_1"/>
          <p:cNvSpPr txBox="1"/>
          <p:nvPr>
            <p:ph type="title"/>
          </p:nvPr>
        </p:nvSpPr>
        <p:spPr>
          <a:xfrm>
            <a:off x="155100" y="374963"/>
            <a:ext cx="88338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Do you know how to make the modifications?</a:t>
            </a:r>
            <a:endParaRPr/>
          </a:p>
        </p:txBody>
      </p:sp>
      <p:sp>
        <p:nvSpPr>
          <p:cNvPr id="71" name="Google Shape;71;gf9e5e96f4c_0_1"/>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72" name="Google Shape;72;gf9e5e96f4c_0_1"/>
          <p:cNvSpPr txBox="1"/>
          <p:nvPr/>
        </p:nvSpPr>
        <p:spPr>
          <a:xfrm>
            <a:off x="311400" y="1017600"/>
            <a:ext cx="8521200" cy="38100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rPr>
              <a:t>For your first modifications you need to keep it simple and test as you go.  So choose something straight forward like swapping the buttons around and overriding with A and cancelling with B (rather than the other way around).</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rPr>
              <a:t>Then if you chosen something like instead of putting a Yes or No on the micro:bit you want to put a smiley or a sad face then you’ll need to do a bit of research.</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rPr>
              <a:t>Use this link to see how you can do it:</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rPr>
              <a:t>https://microbit-micropython.readthedocs.io/en/v1.0.1/tutorials/images.html</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p:txBody>
      </p:sp>
      <p:sp>
        <p:nvSpPr>
          <p:cNvPr id="73" name="Google Shape;73;gf9e5e96f4c_0_1"/>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latin typeface="Arial"/>
                <a:ea typeface="Arial"/>
                <a:cs typeface="Arial"/>
                <a:sym typeface="Arial"/>
              </a:rPr>
              <a:t>PRIMM - Activity 2</a:t>
            </a:r>
            <a:endParaRPr b="0"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xEl>
                                              <p:pRg end="0" st="0"/>
                                            </p:txEl>
                                          </p:spTgt>
                                        </p:tgtEl>
                                        <p:attrNameLst>
                                          <p:attrName>style.visibility</p:attrName>
                                        </p:attrNameLst>
                                      </p:cBhvr>
                                      <p:to>
                                        <p:strVal val="visible"/>
                                      </p:to>
                                    </p:set>
                                    <p:animEffect filter="fade" transition="in">
                                      <p:cBhvr>
                                        <p:cTn dur="1000"/>
                                        <p:tgtEl>
                                          <p:spTgt spid="7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xEl>
                                              <p:pRg end="1" st="1"/>
                                            </p:txEl>
                                          </p:spTgt>
                                        </p:tgtEl>
                                        <p:attrNameLst>
                                          <p:attrName>style.visibility</p:attrName>
                                        </p:attrNameLst>
                                      </p:cBhvr>
                                      <p:to>
                                        <p:strVal val="visible"/>
                                      </p:to>
                                    </p:set>
                                    <p:animEffect filter="fade" transition="in">
                                      <p:cBhvr>
                                        <p:cTn dur="1000"/>
                                        <p:tgtEl>
                                          <p:spTgt spid="7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xEl>
                                              <p:pRg end="2" st="2"/>
                                            </p:txEl>
                                          </p:spTgt>
                                        </p:tgtEl>
                                        <p:attrNameLst>
                                          <p:attrName>style.visibility</p:attrName>
                                        </p:attrNameLst>
                                      </p:cBhvr>
                                      <p:to>
                                        <p:strVal val="visible"/>
                                      </p:to>
                                    </p:set>
                                    <p:animEffect filter="fade" transition="in">
                                      <p:cBhvr>
                                        <p:cTn dur="1000"/>
                                        <p:tgtEl>
                                          <p:spTgt spid="7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xEl>
                                              <p:pRg end="3" st="3"/>
                                            </p:txEl>
                                          </p:spTgt>
                                        </p:tgtEl>
                                        <p:attrNameLst>
                                          <p:attrName>style.visibility</p:attrName>
                                        </p:attrNameLst>
                                      </p:cBhvr>
                                      <p:to>
                                        <p:strVal val="visible"/>
                                      </p:to>
                                    </p:set>
                                    <p:animEffect filter="fade" transition="in">
                                      <p:cBhvr>
                                        <p:cTn dur="1000"/>
                                        <p:tgtEl>
                                          <p:spTgt spid="7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xEl>
                                              <p:pRg end="4" st="4"/>
                                            </p:txEl>
                                          </p:spTgt>
                                        </p:tgtEl>
                                        <p:attrNameLst>
                                          <p:attrName>style.visibility</p:attrName>
                                        </p:attrNameLst>
                                      </p:cBhvr>
                                      <p:to>
                                        <p:strVal val="visible"/>
                                      </p:to>
                                    </p:set>
                                    <p:animEffect filter="fade" transition="in">
                                      <p:cBhvr>
                                        <p:cTn dur="1000"/>
                                        <p:tgtEl>
                                          <p:spTgt spid="7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xEl>
                                              <p:pRg end="5" st="5"/>
                                            </p:txEl>
                                          </p:spTgt>
                                        </p:tgtEl>
                                        <p:attrNameLst>
                                          <p:attrName>style.visibility</p:attrName>
                                        </p:attrNameLst>
                                      </p:cBhvr>
                                      <p:to>
                                        <p:strVal val="visible"/>
                                      </p:to>
                                    </p:set>
                                    <p:animEffect filter="fade" transition="in">
                                      <p:cBhvr>
                                        <p:cTn dur="1000"/>
                                        <p:tgtEl>
                                          <p:spTgt spid="72">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xEl>
                                              <p:pRg end="6" st="6"/>
                                            </p:txEl>
                                          </p:spTgt>
                                        </p:tgtEl>
                                        <p:attrNameLst>
                                          <p:attrName>style.visibility</p:attrName>
                                        </p:attrNameLst>
                                      </p:cBhvr>
                                      <p:to>
                                        <p:strVal val="visible"/>
                                      </p:to>
                                    </p:set>
                                    <p:animEffect filter="fade" transition="in">
                                      <p:cBhvr>
                                        <p:cTn dur="1000"/>
                                        <p:tgtEl>
                                          <p:spTgt spid="72">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xEl>
                                              <p:pRg end="7" st="7"/>
                                            </p:txEl>
                                          </p:spTgt>
                                        </p:tgtEl>
                                        <p:attrNameLst>
                                          <p:attrName>style.visibility</p:attrName>
                                        </p:attrNameLst>
                                      </p:cBhvr>
                                      <p:to>
                                        <p:strVal val="visible"/>
                                      </p:to>
                                    </p:set>
                                    <p:animEffect filter="fade" transition="in">
                                      <p:cBhvr>
                                        <p:cTn dur="1000"/>
                                        <p:tgtEl>
                                          <p:spTgt spid="72">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xEl>
                                              <p:pRg end="8" st="8"/>
                                            </p:txEl>
                                          </p:spTgt>
                                        </p:tgtEl>
                                        <p:attrNameLst>
                                          <p:attrName>style.visibility</p:attrName>
                                        </p:attrNameLst>
                                      </p:cBhvr>
                                      <p:to>
                                        <p:strVal val="visible"/>
                                      </p:to>
                                    </p:set>
                                    <p:animEffect filter="fade" transition="in">
                                      <p:cBhvr>
                                        <p:cTn dur="1000"/>
                                        <p:tgtEl>
                                          <p:spTgt spid="72">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xEl>
                                              <p:pRg end="9" st="9"/>
                                            </p:txEl>
                                          </p:spTgt>
                                        </p:tgtEl>
                                        <p:attrNameLst>
                                          <p:attrName>style.visibility</p:attrName>
                                        </p:attrNameLst>
                                      </p:cBhvr>
                                      <p:to>
                                        <p:strVal val="visible"/>
                                      </p:to>
                                    </p:set>
                                    <p:animEffect filter="fade" transition="in">
                                      <p:cBhvr>
                                        <p:cTn dur="1000"/>
                                        <p:tgtEl>
                                          <p:spTgt spid="72">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xEl>
                                              <p:pRg end="10" st="10"/>
                                            </p:txEl>
                                          </p:spTgt>
                                        </p:tgtEl>
                                        <p:attrNameLst>
                                          <p:attrName>style.visibility</p:attrName>
                                        </p:attrNameLst>
                                      </p:cBhvr>
                                      <p:to>
                                        <p:strVal val="visible"/>
                                      </p:to>
                                    </p:set>
                                    <p:animEffect filter="fade" transition="in">
                                      <p:cBhvr>
                                        <p:cTn dur="1000"/>
                                        <p:tgtEl>
                                          <p:spTgt spid="72">
                                            <p:txEl>
                                              <p:pRg end="10" st="1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xEl>
                                              <p:pRg end="11" st="11"/>
                                            </p:txEl>
                                          </p:spTgt>
                                        </p:tgtEl>
                                        <p:attrNameLst>
                                          <p:attrName>style.visibility</p:attrName>
                                        </p:attrNameLst>
                                      </p:cBhvr>
                                      <p:to>
                                        <p:strVal val="visible"/>
                                      </p:to>
                                    </p:set>
                                    <p:animEffect filter="fade" transition="in">
                                      <p:cBhvr>
                                        <p:cTn dur="1000"/>
                                        <p:tgtEl>
                                          <p:spTgt spid="72">
                                            <p:txEl>
                                              <p:pRg end="11" st="1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xEl>
                                              <p:pRg end="12" st="12"/>
                                            </p:txEl>
                                          </p:spTgt>
                                        </p:tgtEl>
                                        <p:attrNameLst>
                                          <p:attrName>style.visibility</p:attrName>
                                        </p:attrNameLst>
                                      </p:cBhvr>
                                      <p:to>
                                        <p:strVal val="visible"/>
                                      </p:to>
                                    </p:set>
                                    <p:animEffect filter="fade" transition="in">
                                      <p:cBhvr>
                                        <p:cTn dur="1000"/>
                                        <p:tgtEl>
                                          <p:spTgt spid="72">
                                            <p:txEl>
                                              <p:pRg end="12" st="1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gf9e5e96f4c_0_9"/>
          <p:cNvSpPr txBox="1"/>
          <p:nvPr>
            <p:ph type="title"/>
          </p:nvPr>
        </p:nvSpPr>
        <p:spPr>
          <a:xfrm>
            <a:off x="155100" y="374963"/>
            <a:ext cx="88338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Make - Now it’s over to you...</a:t>
            </a:r>
            <a:endParaRPr/>
          </a:p>
        </p:txBody>
      </p:sp>
      <p:sp>
        <p:nvSpPr>
          <p:cNvPr id="79" name="Google Shape;79;gf9e5e96f4c_0_9"/>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80" name="Google Shape;80;gf9e5e96f4c_0_9"/>
          <p:cNvSpPr txBox="1"/>
          <p:nvPr/>
        </p:nvSpPr>
        <p:spPr>
          <a:xfrm>
            <a:off x="311400" y="1017600"/>
            <a:ext cx="8521200" cy="3810000"/>
          </a:xfrm>
          <a:prstGeom prst="rect">
            <a:avLst/>
          </a:prstGeom>
          <a:noFill/>
          <a:ln>
            <a:noFill/>
          </a:ln>
        </p:spPr>
        <p:txBody>
          <a:bodyPr anchorCtr="0" anchor="t" bIns="91425" lIns="91425" spcFirstLastPara="1" rIns="91425" wrap="square" tIns="91425">
            <a:noAutofit/>
          </a:bodyPr>
          <a:lstStyle/>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rPr>
              <a:t>If you have managed to do at least one modification and really want to create your own program you can start now.</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rPr>
              <a:t>But don’t forget.</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rPr>
              <a:t>“If you wish to make an apple pie from scratch you must first invent the universe”</a:t>
            </a:r>
            <a:endParaRPr sz="1800">
              <a:solidFill>
                <a:srgbClr val="434343"/>
              </a:solidFill>
            </a:endParaRPr>
          </a:p>
          <a:p>
            <a:pPr indent="0" lvl="0" marL="0" marR="0" rtl="0" algn="r">
              <a:lnSpc>
                <a:spcPct val="136363"/>
              </a:lnSpc>
              <a:spcBef>
                <a:spcPts val="0"/>
              </a:spcBef>
              <a:spcAft>
                <a:spcPts val="0"/>
              </a:spcAft>
              <a:buClr>
                <a:srgbClr val="000000"/>
              </a:buClr>
              <a:buSzPts val="1800"/>
              <a:buFont typeface="Arial"/>
              <a:buNone/>
            </a:pPr>
            <a:r>
              <a:rPr b="1" lang="en-GB" sz="1800">
                <a:solidFill>
                  <a:srgbClr val="434343"/>
                </a:solidFill>
              </a:rPr>
              <a:t>Carl Sagan</a:t>
            </a:r>
            <a:endParaRPr b="1"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rPr>
              <a:t>Programmers nearly always use other programs or functions as a</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rPr lang="en-GB" sz="1800">
                <a:solidFill>
                  <a:srgbClr val="434343"/>
                </a:solidFill>
              </a:rPr>
              <a:t>basis for their new programs….we’re always reinventing.</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t/>
            </a:r>
            <a:endParaRPr sz="1800">
              <a:solidFill>
                <a:srgbClr val="434343"/>
              </a:solidFil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a:p>
            <a:pPr indent="0" lvl="0" marL="0" marR="0" rtl="0" algn="l">
              <a:lnSpc>
                <a:spcPct val="136363"/>
              </a:lnSpc>
              <a:spcBef>
                <a:spcPts val="0"/>
              </a:spcBef>
              <a:spcAft>
                <a:spcPts val="0"/>
              </a:spcAft>
              <a:buClr>
                <a:srgbClr val="000000"/>
              </a:buClr>
              <a:buSzPts val="1800"/>
              <a:buFont typeface="Arial"/>
              <a:buNone/>
            </a:pPr>
            <a:r>
              <a:t/>
            </a:r>
            <a:endParaRPr b="0" i="0" sz="1800" u="none" cap="none" strike="noStrike">
              <a:solidFill>
                <a:srgbClr val="434343"/>
              </a:solidFill>
              <a:latin typeface="Arial"/>
              <a:ea typeface="Arial"/>
              <a:cs typeface="Arial"/>
              <a:sym typeface="Arial"/>
            </a:endParaRPr>
          </a:p>
        </p:txBody>
      </p:sp>
      <p:pic>
        <p:nvPicPr>
          <p:cNvPr id="81" name="Google Shape;81;gf9e5e96f4c_0_9"/>
          <p:cNvPicPr preferRelativeResize="0"/>
          <p:nvPr/>
        </p:nvPicPr>
        <p:blipFill>
          <a:blip r:embed="rId3">
            <a:alphaModFix/>
          </a:blip>
          <a:stretch>
            <a:fillRect/>
          </a:stretch>
        </p:blipFill>
        <p:spPr>
          <a:xfrm>
            <a:off x="7424626" y="3355563"/>
            <a:ext cx="1518475" cy="1518475"/>
          </a:xfrm>
          <a:prstGeom prst="rect">
            <a:avLst/>
          </a:prstGeom>
          <a:noFill/>
          <a:ln>
            <a:noFill/>
          </a:ln>
        </p:spPr>
      </p:pic>
      <p:sp>
        <p:nvSpPr>
          <p:cNvPr id="82" name="Google Shape;82;gf9e5e96f4c_0_9"/>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lang="en-GB" sz="1400">
                <a:latin typeface="Arial"/>
                <a:ea typeface="Arial"/>
                <a:cs typeface="Arial"/>
                <a:sym typeface="Arial"/>
              </a:rPr>
              <a:t>PRIMM - </a:t>
            </a:r>
            <a:r>
              <a:rPr lang="en-GB" sz="1400">
                <a:latin typeface="Arial"/>
                <a:ea typeface="Arial"/>
                <a:cs typeface="Arial"/>
                <a:sym typeface="Arial"/>
              </a:rPr>
              <a:t>Activity 3</a:t>
            </a:r>
            <a:endParaRPr b="0" i="0" sz="1400" u="none" cap="none" strike="noStrike">
              <a:solidFill>
                <a:srgbClr val="666666"/>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0" st="0"/>
                                            </p:txEl>
                                          </p:spTgt>
                                        </p:tgtEl>
                                        <p:attrNameLst>
                                          <p:attrName>style.visibility</p:attrName>
                                        </p:attrNameLst>
                                      </p:cBhvr>
                                      <p:to>
                                        <p:strVal val="visible"/>
                                      </p:to>
                                    </p:set>
                                    <p:animEffect filter="fade" transition="in">
                                      <p:cBhvr>
                                        <p:cTn dur="1000"/>
                                        <p:tgtEl>
                                          <p:spTgt spid="8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1" st="1"/>
                                            </p:txEl>
                                          </p:spTgt>
                                        </p:tgtEl>
                                        <p:attrNameLst>
                                          <p:attrName>style.visibility</p:attrName>
                                        </p:attrNameLst>
                                      </p:cBhvr>
                                      <p:to>
                                        <p:strVal val="visible"/>
                                      </p:to>
                                    </p:set>
                                    <p:animEffect filter="fade" transition="in">
                                      <p:cBhvr>
                                        <p:cTn dur="1000"/>
                                        <p:tgtEl>
                                          <p:spTgt spid="8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2" st="2"/>
                                            </p:txEl>
                                          </p:spTgt>
                                        </p:tgtEl>
                                        <p:attrNameLst>
                                          <p:attrName>style.visibility</p:attrName>
                                        </p:attrNameLst>
                                      </p:cBhvr>
                                      <p:to>
                                        <p:strVal val="visible"/>
                                      </p:to>
                                    </p:set>
                                    <p:animEffect filter="fade" transition="in">
                                      <p:cBhvr>
                                        <p:cTn dur="1000"/>
                                        <p:tgtEl>
                                          <p:spTgt spid="8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3" st="3"/>
                                            </p:txEl>
                                          </p:spTgt>
                                        </p:tgtEl>
                                        <p:attrNameLst>
                                          <p:attrName>style.visibility</p:attrName>
                                        </p:attrNameLst>
                                      </p:cBhvr>
                                      <p:to>
                                        <p:strVal val="visible"/>
                                      </p:to>
                                    </p:set>
                                    <p:animEffect filter="fade" transition="in">
                                      <p:cBhvr>
                                        <p:cTn dur="1000"/>
                                        <p:tgtEl>
                                          <p:spTgt spid="8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4" st="4"/>
                                            </p:txEl>
                                          </p:spTgt>
                                        </p:tgtEl>
                                        <p:attrNameLst>
                                          <p:attrName>style.visibility</p:attrName>
                                        </p:attrNameLst>
                                      </p:cBhvr>
                                      <p:to>
                                        <p:strVal val="visible"/>
                                      </p:to>
                                    </p:set>
                                    <p:animEffect filter="fade" transition="in">
                                      <p:cBhvr>
                                        <p:cTn dur="1000"/>
                                        <p:tgtEl>
                                          <p:spTgt spid="8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5" st="5"/>
                                            </p:txEl>
                                          </p:spTgt>
                                        </p:tgtEl>
                                        <p:attrNameLst>
                                          <p:attrName>style.visibility</p:attrName>
                                        </p:attrNameLst>
                                      </p:cBhvr>
                                      <p:to>
                                        <p:strVal val="visible"/>
                                      </p:to>
                                    </p:set>
                                    <p:animEffect filter="fade" transition="in">
                                      <p:cBhvr>
                                        <p:cTn dur="1000"/>
                                        <p:tgtEl>
                                          <p:spTgt spid="8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6" st="6"/>
                                            </p:txEl>
                                          </p:spTgt>
                                        </p:tgtEl>
                                        <p:attrNameLst>
                                          <p:attrName>style.visibility</p:attrName>
                                        </p:attrNameLst>
                                      </p:cBhvr>
                                      <p:to>
                                        <p:strVal val="visible"/>
                                      </p:to>
                                    </p:set>
                                    <p:animEffect filter="fade" transition="in">
                                      <p:cBhvr>
                                        <p:cTn dur="1000"/>
                                        <p:tgtEl>
                                          <p:spTgt spid="80">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7" st="7"/>
                                            </p:txEl>
                                          </p:spTgt>
                                        </p:tgtEl>
                                        <p:attrNameLst>
                                          <p:attrName>style.visibility</p:attrName>
                                        </p:attrNameLst>
                                      </p:cBhvr>
                                      <p:to>
                                        <p:strVal val="visible"/>
                                      </p:to>
                                    </p:set>
                                    <p:animEffect filter="fade" transition="in">
                                      <p:cBhvr>
                                        <p:cTn dur="1000"/>
                                        <p:tgtEl>
                                          <p:spTgt spid="80">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8" st="8"/>
                                            </p:txEl>
                                          </p:spTgt>
                                        </p:tgtEl>
                                        <p:attrNameLst>
                                          <p:attrName>style.visibility</p:attrName>
                                        </p:attrNameLst>
                                      </p:cBhvr>
                                      <p:to>
                                        <p:strVal val="visible"/>
                                      </p:to>
                                    </p:set>
                                    <p:animEffect filter="fade" transition="in">
                                      <p:cBhvr>
                                        <p:cTn dur="1000"/>
                                        <p:tgtEl>
                                          <p:spTgt spid="80">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9" st="9"/>
                                            </p:txEl>
                                          </p:spTgt>
                                        </p:tgtEl>
                                        <p:attrNameLst>
                                          <p:attrName>style.visibility</p:attrName>
                                        </p:attrNameLst>
                                      </p:cBhvr>
                                      <p:to>
                                        <p:strVal val="visible"/>
                                      </p:to>
                                    </p:set>
                                    <p:animEffect filter="fade" transition="in">
                                      <p:cBhvr>
                                        <p:cTn dur="1000"/>
                                        <p:tgtEl>
                                          <p:spTgt spid="80">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10" st="10"/>
                                            </p:txEl>
                                          </p:spTgt>
                                        </p:tgtEl>
                                        <p:attrNameLst>
                                          <p:attrName>style.visibility</p:attrName>
                                        </p:attrNameLst>
                                      </p:cBhvr>
                                      <p:to>
                                        <p:strVal val="visible"/>
                                      </p:to>
                                    </p:set>
                                    <p:animEffect filter="fade" transition="in">
                                      <p:cBhvr>
                                        <p:cTn dur="1000"/>
                                        <p:tgtEl>
                                          <p:spTgt spid="80">
                                            <p:txEl>
                                              <p:pRg end="10" st="1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11" st="11"/>
                                            </p:txEl>
                                          </p:spTgt>
                                        </p:tgtEl>
                                        <p:attrNameLst>
                                          <p:attrName>style.visibility</p:attrName>
                                        </p:attrNameLst>
                                      </p:cBhvr>
                                      <p:to>
                                        <p:strVal val="visible"/>
                                      </p:to>
                                    </p:set>
                                    <p:animEffect filter="fade" transition="in">
                                      <p:cBhvr>
                                        <p:cTn dur="1000"/>
                                        <p:tgtEl>
                                          <p:spTgt spid="80">
                                            <p:txEl>
                                              <p:pRg end="11" st="1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12" st="12"/>
                                            </p:txEl>
                                          </p:spTgt>
                                        </p:tgtEl>
                                        <p:attrNameLst>
                                          <p:attrName>style.visibility</p:attrName>
                                        </p:attrNameLst>
                                      </p:cBhvr>
                                      <p:to>
                                        <p:strVal val="visible"/>
                                      </p:to>
                                    </p:set>
                                    <p:animEffect filter="fade" transition="in">
                                      <p:cBhvr>
                                        <p:cTn dur="1000"/>
                                        <p:tgtEl>
                                          <p:spTgt spid="80">
                                            <p:txEl>
                                              <p:pRg end="12" st="1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13" st="13"/>
                                            </p:txEl>
                                          </p:spTgt>
                                        </p:tgtEl>
                                        <p:attrNameLst>
                                          <p:attrName>style.visibility</p:attrName>
                                        </p:attrNameLst>
                                      </p:cBhvr>
                                      <p:to>
                                        <p:strVal val="visible"/>
                                      </p:to>
                                    </p:set>
                                    <p:animEffect filter="fade" transition="in">
                                      <p:cBhvr>
                                        <p:cTn dur="1000"/>
                                        <p:tgtEl>
                                          <p:spTgt spid="80">
                                            <p:txEl>
                                              <p:pRg end="13" st="1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gf1676af992_1_87"/>
          <p:cNvSpPr txBox="1"/>
          <p:nvPr>
            <p:ph type="title"/>
          </p:nvPr>
        </p:nvSpPr>
        <p:spPr>
          <a:xfrm>
            <a:off x="145850" y="495250"/>
            <a:ext cx="8522100" cy="706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GB"/>
              <a:t>Complete the plenary crossword</a:t>
            </a:r>
            <a:endParaRPr/>
          </a:p>
        </p:txBody>
      </p:sp>
      <p:sp>
        <p:nvSpPr>
          <p:cNvPr id="88" name="Google Shape;88;gf1676af992_1_87"/>
          <p:cNvSpPr txBox="1"/>
          <p:nvPr>
            <p:ph idx="12" type="sldNum"/>
          </p:nvPr>
        </p:nvSpPr>
        <p:spPr>
          <a:xfrm>
            <a:off x="8832200" y="4829300"/>
            <a:ext cx="311700" cy="314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800"/>
              <a:buNone/>
            </a:pPr>
            <a:fld id="{00000000-1234-1234-1234-123412341234}" type="slidenum">
              <a:rPr lang="en-GB"/>
              <a:t>‹#›</a:t>
            </a:fld>
            <a:endParaRPr/>
          </a:p>
        </p:txBody>
      </p:sp>
      <p:sp>
        <p:nvSpPr>
          <p:cNvPr id="89" name="Google Shape;89;gf1676af992_1_87"/>
          <p:cNvSpPr txBox="1"/>
          <p:nvPr>
            <p:ph idx="4294967295" type="subTitle"/>
          </p:nvPr>
        </p:nvSpPr>
        <p:spPr>
          <a:xfrm>
            <a:off x="90350" y="0"/>
            <a:ext cx="9053700" cy="314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666666"/>
              </a:buClr>
              <a:buSzPts val="1800"/>
              <a:buFont typeface="Quicksand"/>
              <a:buNone/>
            </a:pPr>
            <a:r>
              <a:rPr b="0" i="0" lang="en-GB" sz="1400" u="none" cap="none" strike="noStrike">
                <a:solidFill>
                  <a:srgbClr val="666666"/>
                </a:solidFill>
                <a:latin typeface="Arial"/>
                <a:ea typeface="Arial"/>
                <a:cs typeface="Arial"/>
                <a:sym typeface="Arial"/>
              </a:rPr>
              <a:t>Plenary</a:t>
            </a:r>
            <a:endParaRPr b="0" i="0" sz="1400" u="none" cap="none" strike="noStrike">
              <a:solidFill>
                <a:srgbClr val="666666"/>
              </a:solidFill>
              <a:latin typeface="Arial"/>
              <a:ea typeface="Arial"/>
              <a:cs typeface="Arial"/>
              <a:sym typeface="Arial"/>
            </a:endParaRPr>
          </a:p>
        </p:txBody>
      </p:sp>
      <p:pic>
        <p:nvPicPr>
          <p:cNvPr id="90" name="Google Shape;90;gf1676af992_1_87"/>
          <p:cNvPicPr preferRelativeResize="0"/>
          <p:nvPr/>
        </p:nvPicPr>
        <p:blipFill>
          <a:blip r:embed="rId3">
            <a:alphaModFix/>
          </a:blip>
          <a:stretch>
            <a:fillRect/>
          </a:stretch>
        </p:blipFill>
        <p:spPr>
          <a:xfrm>
            <a:off x="2425725" y="1056025"/>
            <a:ext cx="3636651" cy="3636651"/>
          </a:xfrm>
          <a:prstGeom prst="rect">
            <a:avLst/>
          </a:prstGeom>
          <a:noFill/>
          <a:ln>
            <a:noFill/>
          </a:ln>
        </p:spPr>
      </p:pic>
      <p:sp>
        <p:nvSpPr>
          <p:cNvPr id="91" name="Google Shape;91;gf1676af992_1_87"/>
          <p:cNvSpPr txBox="1"/>
          <p:nvPr/>
        </p:nvSpPr>
        <p:spPr>
          <a:xfrm>
            <a:off x="6372325" y="1079600"/>
            <a:ext cx="2501400" cy="2662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300"/>
              <a:t>The crossword includes questions from each of the lessons related to the solar experimenters kit.</a:t>
            </a:r>
            <a:endParaRPr sz="2300"/>
          </a:p>
        </p:txBody>
      </p:sp>
    </p:spTree>
  </p:cSld>
  <p:clrMapOvr>
    <a:masterClrMapping/>
  </p:clrMapOvr>
</p:sld>
</file>

<file path=ppt/theme/theme1.xml><?xml version="1.0" encoding="utf-8"?>
<a:theme xmlns:a="http://schemas.openxmlformats.org/drawingml/2006/main" xmlns:r="http://schemas.openxmlformats.org/officeDocument/2006/relationships" name="Monkmakes">
  <a:themeElements>
    <a:clrScheme name="Simple Light">
      <a:dk1>
        <a:srgbClr val="5B5BA5"/>
      </a:dk1>
      <a:lt1>
        <a:srgbClr val="FFFFFF"/>
      </a:lt1>
      <a:dk2>
        <a:srgbClr val="E9E9F3"/>
      </a:dk2>
      <a:lt2>
        <a:srgbClr val="F2F6FC"/>
      </a:lt2>
      <a:accent1>
        <a:srgbClr val="E9F7FC"/>
      </a:accent1>
      <a:accent2>
        <a:srgbClr val="FFEFDA"/>
      </a:accent2>
      <a:accent3>
        <a:srgbClr val="ECF8F5"/>
      </a:accent3>
      <a:accent4>
        <a:srgbClr val="FEF2F6"/>
      </a:accent4>
      <a:accent5>
        <a:srgbClr val="E6E6EA"/>
      </a:accent5>
      <a:accent6>
        <a:srgbClr val="F0F6ED"/>
      </a:accent6>
      <a:hlink>
        <a:srgbClr val="3197A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